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59"/>
  </p:notesMasterIdLst>
  <p:handoutMasterIdLst>
    <p:handoutMasterId r:id="rId60"/>
  </p:handoutMasterIdLst>
  <p:sldIdLst>
    <p:sldId id="284" r:id="rId3"/>
    <p:sldId id="312" r:id="rId4"/>
    <p:sldId id="333" r:id="rId5"/>
    <p:sldId id="325" r:id="rId6"/>
    <p:sldId id="410" r:id="rId7"/>
    <p:sldId id="365" r:id="rId8"/>
    <p:sldId id="394" r:id="rId9"/>
    <p:sldId id="397" r:id="rId10"/>
    <p:sldId id="395" r:id="rId11"/>
    <p:sldId id="398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396" r:id="rId22"/>
    <p:sldId id="381" r:id="rId23"/>
    <p:sldId id="399" r:id="rId24"/>
    <p:sldId id="366" r:id="rId25"/>
    <p:sldId id="367" r:id="rId26"/>
    <p:sldId id="384" r:id="rId27"/>
    <p:sldId id="385" r:id="rId28"/>
    <p:sldId id="386" r:id="rId29"/>
    <p:sldId id="370" r:id="rId30"/>
    <p:sldId id="371" r:id="rId31"/>
    <p:sldId id="372" r:id="rId32"/>
    <p:sldId id="373" r:id="rId33"/>
    <p:sldId id="376" r:id="rId34"/>
    <p:sldId id="377" r:id="rId35"/>
    <p:sldId id="334" r:id="rId36"/>
    <p:sldId id="318" r:id="rId37"/>
    <p:sldId id="332" r:id="rId38"/>
    <p:sldId id="326" r:id="rId39"/>
    <p:sldId id="337" r:id="rId40"/>
    <p:sldId id="338" r:id="rId41"/>
    <p:sldId id="339" r:id="rId42"/>
    <p:sldId id="341" r:id="rId43"/>
    <p:sldId id="342" r:id="rId44"/>
    <p:sldId id="343" r:id="rId45"/>
    <p:sldId id="344" r:id="rId46"/>
    <p:sldId id="346" r:id="rId47"/>
    <p:sldId id="347" r:id="rId48"/>
    <p:sldId id="378" r:id="rId49"/>
    <p:sldId id="335" r:id="rId50"/>
    <p:sldId id="387" r:id="rId51"/>
    <p:sldId id="388" r:id="rId52"/>
    <p:sldId id="391" r:id="rId53"/>
    <p:sldId id="392" r:id="rId54"/>
    <p:sldId id="379" r:id="rId55"/>
    <p:sldId id="380" r:id="rId56"/>
    <p:sldId id="389" r:id="rId57"/>
    <p:sldId id="390" r:id="rId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BD4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047" autoAdjust="0"/>
    <p:restoredTop sz="94673" autoAdjust="0"/>
  </p:normalViewPr>
  <p:slideViewPr>
    <p:cSldViewPr>
      <p:cViewPr varScale="1">
        <p:scale>
          <a:sx n="111" d="100"/>
          <a:sy n="111" d="100"/>
        </p:scale>
        <p:origin x="-2298" y="-78"/>
      </p:cViewPr>
      <p:guideLst>
        <p:guide orient="horz" pos="2205"/>
        <p:guide pos="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2" d="100"/>
          <a:sy n="102" d="100"/>
        </p:scale>
        <p:origin x="-25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4AE8B-A150-4820-BC27-EE42D733F4B8}" type="datetimeFigureOut">
              <a:rPr lang="en-GB" smtClean="0"/>
              <a:t>12/09/2018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05C2D-D39A-48CE-B0EB-51A11E4633C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49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12.09.2018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\\psf\Host\Users\cd\Desktop\Startbild_4zu3-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5"/>
          <p:cNvSpPr>
            <a:spLocks noGrp="1" noChangeArrowheads="1"/>
          </p:cNvSpPr>
          <p:nvPr>
            <p:ph type="ctrTitle" sz="quarter"/>
          </p:nvPr>
        </p:nvSpPr>
        <p:spPr>
          <a:xfrm>
            <a:off x="878400" y="1573200"/>
            <a:ext cx="7779600" cy="741362"/>
          </a:xfrm>
          <a:prstGeom prst="rect">
            <a:avLst/>
          </a:prstGeom>
        </p:spPr>
        <p:txBody>
          <a:bodyPr lIns="0" tIns="0" rIns="0" bIns="0" anchor="t"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878400" y="2429999"/>
            <a:ext cx="7779600" cy="115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686868"/>
                </a:solidFill>
              </a:defRPr>
            </a:lvl1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pic>
        <p:nvPicPr>
          <p:cNvPr id="17" name="Grafik 10" descr="dlr_sign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5857200"/>
            <a:ext cx="8572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486000" y="1591199"/>
            <a:ext cx="8172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751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4086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98000" y="1591200"/>
            <a:ext cx="3960812" cy="433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90958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86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486000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716016" y="1591200"/>
            <a:ext cx="3960000" cy="433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16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  <p:sp>
        <p:nvSpPr>
          <p:cNvPr id="9" name="Textplatzhalter 1"/>
          <p:cNvSpPr>
            <a:spLocks noGrp="1"/>
          </p:cNvSpPr>
          <p:nvPr>
            <p:ph type="body" idx="13"/>
          </p:nvPr>
        </p:nvSpPr>
        <p:spPr>
          <a:xfrm>
            <a:off x="467544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Textplatzhalter 1"/>
          <p:cNvSpPr>
            <a:spLocks noGrp="1"/>
          </p:cNvSpPr>
          <p:nvPr>
            <p:ph type="body" idx="14"/>
          </p:nvPr>
        </p:nvSpPr>
        <p:spPr>
          <a:xfrm>
            <a:off x="4698000" y="1591200"/>
            <a:ext cx="3960000" cy="333425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86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98000" y="2142000"/>
            <a:ext cx="3960000" cy="378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29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4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2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85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\\psf\Host\Users\cd\Desktop\Startbild_4zu3-Fus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7138"/>
            <a:ext cx="9144000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00" y="648000"/>
            <a:ext cx="8172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81720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5999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5999"/>
            <a:ext cx="7128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&gt; </a:t>
            </a:r>
            <a:r>
              <a:rPr lang="de-DE" dirty="0" err="1" smtClean="0"/>
              <a:t>TiGL</a:t>
            </a:r>
            <a:r>
              <a:rPr lang="de-DE" dirty="0" smtClean="0"/>
              <a:t> in </a:t>
            </a:r>
            <a:r>
              <a:rPr lang="de-DE" dirty="0" err="1" smtClean="0"/>
              <a:t>VicToria</a:t>
            </a:r>
            <a:r>
              <a:rPr lang="de-DE" dirty="0" smtClean="0"/>
              <a:t> &gt; Merlin Pelz  •  </a:t>
            </a:r>
            <a:r>
              <a:rPr lang="de-DE" dirty="0" err="1" smtClean="0"/>
              <a:t>Curve</a:t>
            </a:r>
            <a:r>
              <a:rPr lang="de-DE" dirty="0" smtClean="0"/>
              <a:t> Network Interpolation </a:t>
            </a:r>
            <a:r>
              <a:rPr lang="de-DE" dirty="0" err="1" smtClean="0"/>
              <a:t>with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 &gt; 29.08.2017</a:t>
            </a:r>
            <a:endParaRPr lang="de-DE" dirty="0"/>
          </a:p>
        </p:txBody>
      </p:sp>
      <p:pic>
        <p:nvPicPr>
          <p:cNvPr id="11" name="Grafik 10" descr="dlr_signe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6143625"/>
            <a:ext cx="571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6" r:id="rId4"/>
    <p:sldLayoutId id="2147483664" r:id="rId5"/>
    <p:sldLayoutId id="2147483661" r:id="rId6"/>
    <p:sldLayoutId id="2147483662" r:id="rId7"/>
    <p:sldLayoutId id="2147483663" r:id="rId8"/>
    <p:sldLayoutId id="2147483665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noProof="0" dirty="0" err="1" smtClean="0"/>
              <a:t>TiGL</a:t>
            </a:r>
            <a:r>
              <a:rPr lang="en-US" noProof="0" dirty="0" smtClean="0"/>
              <a:t> Workshop</a:t>
            </a:r>
            <a:endParaRPr lang="en-US" noProof="0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noProof="0" dirty="0" smtClean="0">
                <a:solidFill>
                  <a:srgbClr val="454545"/>
                </a:solidFill>
                <a:latin typeface="Arial" charset="0"/>
              </a:rPr>
              <a:t>Curve Network Interpolation with Gordon Surfaces</a:t>
            </a:r>
          </a:p>
          <a:p>
            <a:pPr lvl="0"/>
            <a:r>
              <a:rPr lang="en-US" sz="2000" noProof="0" dirty="0" smtClean="0">
                <a:solidFill>
                  <a:srgbClr val="454545"/>
                </a:solidFill>
                <a:latin typeface="Arial" charset="0"/>
              </a:rPr>
              <a:t>12.09.2018</a:t>
            </a:r>
            <a:r>
              <a:rPr lang="en-US" noProof="0" dirty="0" smtClean="0">
                <a:solidFill>
                  <a:srgbClr val="454545"/>
                </a:solidFill>
                <a:latin typeface="Arial" charset="0"/>
              </a:rPr>
              <a:t/>
            </a:r>
            <a:br>
              <a:rPr lang="en-US" noProof="0" dirty="0" smtClean="0">
                <a:solidFill>
                  <a:srgbClr val="454545"/>
                </a:solidFill>
                <a:latin typeface="Arial" charset="0"/>
              </a:rPr>
            </a:br>
            <a:endParaRPr lang="en-US" noProof="0" dirty="0" smtClean="0">
              <a:solidFill>
                <a:srgbClr val="454545"/>
              </a:solidFill>
              <a:latin typeface="Arial" charset="0"/>
            </a:endParaRPr>
          </a:p>
          <a:p>
            <a:pPr lvl="0"/>
            <a:r>
              <a:rPr lang="en-US" sz="1800" dirty="0" smtClean="0">
                <a:solidFill>
                  <a:srgbClr val="454545"/>
                </a:solidFill>
                <a:latin typeface="Arial" charset="0"/>
              </a:rPr>
              <a:t>Merlin Pelz</a:t>
            </a:r>
            <a:endParaRPr lang="en-US" sz="1800" noProof="0" dirty="0" smtClean="0">
              <a:solidFill>
                <a:srgbClr val="454545"/>
              </a:solidFill>
              <a:latin typeface="Arial" charset="0"/>
            </a:endParaRPr>
          </a:p>
          <a:p>
            <a:pPr lvl="0"/>
            <a:r>
              <a:rPr lang="en-US" sz="1200" dirty="0" smtClean="0">
                <a:solidFill>
                  <a:srgbClr val="454545"/>
                </a:solidFill>
                <a:latin typeface="Arial" charset="0"/>
              </a:rPr>
              <a:t>System Dynamics and Control </a:t>
            </a:r>
            <a:r>
              <a:rPr lang="en-US" sz="1200" noProof="0" dirty="0" smtClean="0">
                <a:solidFill>
                  <a:srgbClr val="454545"/>
                </a:solidFill>
                <a:latin typeface="Arial" charset="0"/>
              </a:rPr>
              <a:t>| </a:t>
            </a:r>
            <a:r>
              <a:rPr lang="en-US" sz="1200" dirty="0" smtClean="0">
                <a:solidFill>
                  <a:srgbClr val="454545"/>
                </a:solidFill>
                <a:latin typeface="Arial" charset="0"/>
              </a:rPr>
              <a:t>SR-FLS</a:t>
            </a:r>
            <a:endParaRPr lang="en-US" sz="1200" noProof="0" dirty="0" smtClean="0">
              <a:solidFill>
                <a:srgbClr val="454545"/>
              </a:solidFill>
              <a:latin typeface="Arial" charset="0"/>
            </a:endParaRPr>
          </a:p>
          <a:p>
            <a:pPr lvl="0"/>
            <a:r>
              <a:rPr lang="en-US" sz="1200" noProof="0" dirty="0" smtClean="0">
                <a:solidFill>
                  <a:srgbClr val="454545"/>
                </a:solidFill>
                <a:latin typeface="Arial" charset="0"/>
              </a:rPr>
              <a:t>DLR </a:t>
            </a:r>
            <a:r>
              <a:rPr lang="en-US" sz="1200" noProof="0" dirty="0" err="1" smtClean="0">
                <a:solidFill>
                  <a:srgbClr val="454545"/>
                </a:solidFill>
                <a:latin typeface="Arial" charset="0"/>
              </a:rPr>
              <a:t>Oberpfaffenhofen</a:t>
            </a:r>
            <a:endParaRPr lang="en-US" sz="1200" noProof="0" dirty="0" smtClean="0">
              <a:solidFill>
                <a:srgbClr val="454545"/>
              </a:solidFill>
              <a:latin typeface="Arial" charset="0"/>
            </a:endParaRPr>
          </a:p>
          <a:p>
            <a:endParaRPr lang="en-US" noProof="0" dirty="0" smtClean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76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dding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dding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 smtClean="0">
                    <a:cs typeface="Consolas" panose="020B0609020204030204" pitchFamily="49" charset="0"/>
                  </a:rPr>
                  <a:t>   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closer to/farther from the point</a:t>
                </a: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dding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 smtClean="0">
                    <a:cs typeface="Consolas" panose="020B0609020204030204" pitchFamily="49" charset="0"/>
                  </a:rPr>
                  <a:t>   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closer to/farther from the point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dding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 smtClean="0">
                    <a:cs typeface="Consolas" panose="020B0609020204030204" pitchFamily="49" charset="0"/>
                  </a:rPr>
                  <a:t>   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closer to/farther from the point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dding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 smtClean="0">
                    <a:cs typeface="Consolas" panose="020B0609020204030204" pitchFamily="49" charset="0"/>
                  </a:rPr>
                  <a:t>   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closer to/farther from the point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smoother and less close to the </a:t>
                </a:r>
                <a:r>
                  <a:rPr lang="en-US" sz="1400" b="1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 polygon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bigger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dding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 smtClean="0">
                    <a:cs typeface="Consolas" panose="020B0609020204030204" pitchFamily="49" charset="0"/>
                  </a:rPr>
                  <a:t>   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closer to/farther from the point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smoother and less close to the </a:t>
                </a:r>
                <a:r>
                  <a:rPr lang="en-US" sz="1400" b="1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 polygon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bigger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knots</a:t>
                </a: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dding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 smtClean="0">
                    <a:cs typeface="Consolas" panose="020B0609020204030204" pitchFamily="49" charset="0"/>
                  </a:rPr>
                  <a:t>   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closer to/farther from the point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smoother and less close to the </a:t>
                </a:r>
                <a:r>
                  <a:rPr lang="en-US" sz="1400" b="1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 polygon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bigger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knots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clamped curve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knot multiplicity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𝑝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curve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−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𝑝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 at the </a:t>
                </a:r>
                <a:r>
                  <a:rPr lang="en-US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corresp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. point</a:t>
                </a: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dding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 smtClean="0">
                    <a:cs typeface="Consolas" panose="020B0609020204030204" pitchFamily="49" charset="0"/>
                  </a:rPr>
                  <a:t>   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closer to/farther from the point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smoother and less close to the </a:t>
                </a:r>
                <a:r>
                  <a:rPr lang="en-US" sz="1400" b="1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 polygon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bigger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knots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clamped curve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knot multiplicity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𝑝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curve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−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𝑝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 at the </a:t>
                </a:r>
                <a:r>
                  <a:rPr lang="en-US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corresp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. point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relative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spacing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knots</a:t>
                </a: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shape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a B-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dding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/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removing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 smtClean="0">
                    <a:cs typeface="Consolas" panose="020B0609020204030204" pitchFamily="49" charset="0"/>
                  </a:rPr>
                  <a:t>   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closer to/farther from the point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smoother and less close to the </a:t>
                </a:r>
                <a:r>
                  <a:rPr lang="en-US" sz="1400" b="1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 polygon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bigger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using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knots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clamped curve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knot multiplicity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𝑝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curve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−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𝑝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 at the </a:t>
                </a:r>
                <a:r>
                  <a:rPr lang="en-US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corresp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. point</a:t>
                </a:r>
              </a:p>
              <a:p>
                <a:pPr>
                  <a:buFontTx/>
                  <a:buChar char="-"/>
                </a:pP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changing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relative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spacing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knots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/>
                        <a:cs typeface="Consolas" panose="020B0609020204030204" pitchFamily="49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closer knots: curve moves closer to corresponding control point</a:t>
                </a: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 b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</a:t>
            </a:r>
            <a:r>
              <a:rPr lang="de-DE" dirty="0" smtClean="0"/>
              <a:t>Workshop &gt; </a:t>
            </a:r>
            <a:r>
              <a:rPr lang="de-DE" dirty="0"/>
              <a:t>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</a:t>
            </a:r>
            <a:r>
              <a:rPr lang="de-DE" dirty="0" smtClean="0"/>
              <a:t>12.09.2018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172000" cy="738187"/>
          </a:xfrm>
        </p:spPr>
        <p:txBody>
          <a:bodyPr/>
          <a:lstStyle/>
          <a:p>
            <a:pPr algn="ctr"/>
            <a:r>
              <a:rPr lang="en-US" noProof="0" dirty="0" smtClean="0"/>
              <a:t>Curve Network Interpolation with Gordon Surfaces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59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Default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setting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cubic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=4</m:t>
                    </m:r>
                  </m:oMath>
                </a14:m>
                <a:endParaRPr lang="en-US" sz="1600" b="1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no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multiple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600" b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Remarks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Beziér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r>
                  <a:rPr lang="en-US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and no internal knots</a:t>
                </a:r>
              </a:p>
              <a:p>
                <a:pPr marL="0" indent="0">
                  <a:buNone/>
                </a:pPr>
                <a:r>
                  <a:rPr lang="de-DE" sz="1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closed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defined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by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,…,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de-DE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 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points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,…,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𝑀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…,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600" b="1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B-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spline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surface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 also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called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patch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de-DE" sz="1400" b="1" i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b="1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 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𝑆</m:t>
                    </m:r>
                    <m:d>
                      <m:d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𝑠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, 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naryPr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=0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sz="1400" b="0" i="1" smtClean="0">
                                <a:latin typeface="Cambria Math"/>
                                <a:cs typeface="Consolas" panose="020B0609020204030204" pitchFamily="49" charset="0"/>
                              </a:rPr>
                            </m:ctrlPr>
                          </m:naryPr>
                          <m:sub>
                            <m:r>
                              <a:rPr lang="de-DE" sz="1400" b="0" i="1" smtClean="0">
                                <a:latin typeface="Cambria Math"/>
                                <a:cs typeface="Consolas" panose="020B0609020204030204" pitchFamily="49" charset="0"/>
                              </a:rPr>
                              <m:t>𝑗</m:t>
                            </m:r>
                            <m:r>
                              <a:rPr lang="de-DE" sz="1400" b="0" i="1" smtClean="0">
                                <a:latin typeface="Cambria Math"/>
                                <a:cs typeface="Consolas" panose="020B0609020204030204" pitchFamily="49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400" b="0" i="1" smtClean="0">
                                <a:latin typeface="Cambria Math"/>
                                <a:cs typeface="Consolas" panose="020B0609020204030204" pitchFamily="49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𝑘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𝑠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𝑙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𝑖</m:t>
                                </m:r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, </m:t>
                                </m:r>
                                <m:r>
                                  <a:rPr lang="de-DE" sz="1400" b="0" i="1" smtClean="0">
                                    <a:latin typeface="Cambria Math"/>
                                    <a:cs typeface="Consolas" panose="020B0609020204030204" pitchFamily="49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16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𝑠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𝑚𝑖𝑛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𝑠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&lt;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/>
                            <a:cs typeface="Consolas" panose="020B0609020204030204" pitchFamily="49" charset="0"/>
                          </a:rPr>
                          <m:t>𝑠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/>
                            <a:cs typeface="Consolas" panose="020B0609020204030204" pitchFamily="49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𝑚𝑖𝑛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&lt;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/>
                            <a:cs typeface="Consolas" panose="020B0609020204030204" pitchFamily="49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600" i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4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172000" cy="738187"/>
          </a:xfrm>
        </p:spPr>
        <p:txBody>
          <a:bodyPr/>
          <a:lstStyle/>
          <a:p>
            <a:pPr algn="ctr"/>
            <a:r>
              <a:rPr lang="en-US" dirty="0" smtClean="0"/>
              <a:t>Mathematical Theory of Gordon </a:t>
            </a:r>
            <a:r>
              <a:rPr lang="en-US" dirty="0"/>
              <a:t>Surfaces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</p:spTree>
    <p:extLst>
      <p:ext uri="{BB962C8B-B14F-4D97-AF65-F5344CB8AC3E}">
        <p14:creationId xmlns:p14="http://schemas.microsoft.com/office/powerpoint/2010/main" val="18628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Gordon </a:t>
            </a:r>
            <a:r>
              <a:rPr lang="de-DE" dirty="0" err="1" smtClean="0"/>
              <a:t>Surfaces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pic>
        <p:nvPicPr>
          <p:cNvPr id="1026" name="Picture 2" descr="H:\Dokumente\Gordon_Surface_the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3325"/>
            <a:ext cx="9088754" cy="5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67544" y="2996952"/>
            <a:ext cx="8172000" cy="738187"/>
          </a:xfrm>
        </p:spPr>
        <p:txBody>
          <a:bodyPr/>
          <a:lstStyle/>
          <a:p>
            <a:pPr algn="ctr"/>
            <a:r>
              <a:rPr lang="de-DE" dirty="0" err="1" smtClean="0"/>
              <a:t>Steps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reating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Gordon Surface in </a:t>
            </a:r>
            <a:r>
              <a:rPr lang="de-DE" dirty="0"/>
              <a:t>D</a:t>
            </a:r>
            <a:r>
              <a:rPr lang="de-DE" dirty="0" smtClean="0"/>
              <a:t>etail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</p:spTree>
    <p:extLst>
      <p:ext uri="{BB962C8B-B14F-4D97-AF65-F5344CB8AC3E}">
        <p14:creationId xmlns:p14="http://schemas.microsoft.com/office/powerpoint/2010/main" val="122941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67544" y="1484784"/>
            <a:ext cx="8172000" cy="4338000"/>
          </a:xfrm>
        </p:spPr>
        <p:txBody>
          <a:bodyPr/>
          <a:lstStyle/>
          <a:p>
            <a:r>
              <a:rPr lang="de-DE" b="1" i="1" dirty="0" err="1" smtClean="0"/>
              <a:t>Reparametrization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B-</a:t>
            </a:r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dirty="0" err="1" smtClean="0"/>
              <a:t>curves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b="1" i="1" dirty="0" err="1"/>
              <a:t>common</a:t>
            </a:r>
            <a:r>
              <a:rPr lang="de-DE" b="1" i="1" dirty="0"/>
              <a:t> </a:t>
            </a:r>
            <a:r>
              <a:rPr lang="de-DE" b="1" i="1" dirty="0" err="1"/>
              <a:t>knot</a:t>
            </a:r>
            <a:r>
              <a:rPr lang="de-DE" b="1" i="1" dirty="0"/>
              <a:t> </a:t>
            </a:r>
            <a:r>
              <a:rPr lang="de-DE" b="1" i="1" dirty="0" err="1"/>
              <a:t>vector</a:t>
            </a:r>
            <a:r>
              <a:rPr lang="de-DE" b="1" i="1" dirty="0"/>
              <a:t> </a:t>
            </a:r>
            <a:r>
              <a:rPr lang="de-DE" dirty="0" err="1"/>
              <a:t>for</a:t>
            </a:r>
            <a:r>
              <a:rPr lang="de-DE" dirty="0"/>
              <a:t> B-</a:t>
            </a:r>
            <a:r>
              <a:rPr lang="de-DE" dirty="0" err="1"/>
              <a:t>spline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surfaces</a:t>
            </a:r>
            <a:endParaRPr lang="de-DE" dirty="0" smtClean="0"/>
          </a:p>
          <a:p>
            <a:pPr lvl="1"/>
            <a:r>
              <a:rPr lang="de-DE" b="1" i="1" dirty="0" err="1" smtClean="0"/>
              <a:t>Degree</a:t>
            </a:r>
            <a:r>
              <a:rPr lang="de-DE" b="1" i="1" dirty="0" smtClean="0"/>
              <a:t> </a:t>
            </a:r>
            <a:r>
              <a:rPr lang="de-DE" b="1" i="1" dirty="0" err="1"/>
              <a:t>elevation</a:t>
            </a:r>
            <a:r>
              <a:rPr lang="de-DE" b="1" i="1" dirty="0"/>
              <a:t> </a:t>
            </a:r>
            <a:r>
              <a:rPr lang="de-DE" dirty="0" err="1"/>
              <a:t>for</a:t>
            </a:r>
            <a:r>
              <a:rPr lang="de-DE" dirty="0"/>
              <a:t> B-</a:t>
            </a:r>
            <a:r>
              <a:rPr lang="de-DE" dirty="0" err="1"/>
              <a:t>spline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surfaces</a:t>
            </a:r>
            <a:endParaRPr lang="de-DE" dirty="0" smtClean="0"/>
          </a:p>
          <a:p>
            <a:pPr lvl="1"/>
            <a:r>
              <a:rPr lang="de-DE" b="1" i="1" dirty="0" err="1"/>
              <a:t>Knot</a:t>
            </a:r>
            <a:r>
              <a:rPr lang="de-DE" b="1" i="1" dirty="0"/>
              <a:t> </a:t>
            </a:r>
            <a:r>
              <a:rPr lang="de-DE" b="1" i="1" dirty="0" err="1"/>
              <a:t>insertion</a:t>
            </a:r>
            <a:r>
              <a:rPr lang="de-DE" b="1" i="1" dirty="0"/>
              <a:t> </a:t>
            </a:r>
            <a:r>
              <a:rPr lang="de-DE" dirty="0" err="1"/>
              <a:t>for</a:t>
            </a:r>
            <a:r>
              <a:rPr lang="de-DE" dirty="0"/>
              <a:t> B-</a:t>
            </a:r>
            <a:r>
              <a:rPr lang="de-DE" dirty="0" err="1"/>
              <a:t>spline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surfaces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i="1" dirty="0" err="1" smtClean="0"/>
              <a:t>intersection</a:t>
            </a:r>
            <a:r>
              <a:rPr lang="de-DE" b="1" i="1" dirty="0" smtClean="0"/>
              <a:t> </a:t>
            </a:r>
            <a:r>
              <a:rPr lang="de-DE" b="1" i="1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curve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endParaRPr lang="de-DE" dirty="0" smtClean="0"/>
          </a:p>
          <a:p>
            <a:endParaRPr lang="de-DE" dirty="0"/>
          </a:p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b="1" i="1" dirty="0" err="1"/>
              <a:t>skinned</a:t>
            </a:r>
            <a:r>
              <a:rPr lang="de-DE" b="1" i="1" dirty="0"/>
              <a:t> </a:t>
            </a:r>
            <a:r>
              <a:rPr lang="de-DE" b="1" i="1" dirty="0" err="1" smtClean="0"/>
              <a:t>surfaces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b="1" i="1" dirty="0" err="1" smtClean="0"/>
              <a:t>tensor</a:t>
            </a:r>
            <a:r>
              <a:rPr lang="de-DE" b="1" i="1" dirty="0" smtClean="0"/>
              <a:t> </a:t>
            </a:r>
            <a:r>
              <a:rPr lang="de-DE" b="1" i="1" dirty="0" err="1" smtClean="0"/>
              <a:t>product</a:t>
            </a:r>
            <a:r>
              <a:rPr lang="de-DE" b="1" i="1" dirty="0" smtClean="0"/>
              <a:t> </a:t>
            </a:r>
            <a:r>
              <a:rPr lang="de-DE" b="1" i="1" dirty="0" err="1" smtClean="0"/>
              <a:t>surface</a:t>
            </a:r>
            <a:endParaRPr lang="de-DE" b="1" i="1" dirty="0" smtClean="0"/>
          </a:p>
          <a:p>
            <a:endParaRPr lang="de-DE" dirty="0" smtClean="0"/>
          </a:p>
          <a:p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i="1" dirty="0" smtClean="0"/>
              <a:t>Gordon Surface</a:t>
            </a:r>
            <a:endParaRPr lang="de-DE" b="1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</a:t>
            </a:r>
            <a:r>
              <a:rPr lang="de-DE" dirty="0" err="1"/>
              <a:t>S</a:t>
            </a:r>
            <a:r>
              <a:rPr lang="de-DE" dirty="0" err="1" smtClean="0"/>
              <a:t>teps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609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86000" y="1591198"/>
                <a:ext cx="8172000" cy="4718121"/>
              </a:xfrm>
            </p:spPr>
            <p:txBody>
              <a:bodyPr/>
              <a:lstStyle/>
              <a:p>
                <a:r>
                  <a:rPr lang="de-DE" dirty="0" smtClean="0"/>
                  <a:t>Problem:</a:t>
                </a:r>
              </a:p>
              <a:p>
                <a:pPr lvl="2"/>
                <a:r>
                  <a:rPr lang="de-DE" dirty="0" err="1" smtClean="0"/>
                  <a:t>Make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network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Gordon Surface </a:t>
                </a:r>
                <a:r>
                  <a:rPr lang="de-DE" dirty="0" err="1" smtClean="0"/>
                  <a:t>theory</a:t>
                </a:r>
                <a:endParaRPr lang="de-DE" dirty="0" smtClean="0"/>
              </a:p>
              <a:p>
                <a:pPr lvl="2"/>
                <a:endParaRPr lang="de-DE" dirty="0" smtClean="0"/>
              </a:p>
              <a:p>
                <a:pPr lvl="2"/>
                <a:r>
                  <a:rPr lang="de-DE" dirty="0" err="1" smtClean="0"/>
                  <a:t>Therefore</a:t>
                </a:r>
                <a:r>
                  <a:rPr lang="de-DE" dirty="0" smtClean="0"/>
                  <a:t>: </a:t>
                </a:r>
                <a:r>
                  <a:rPr lang="de-DE" dirty="0" err="1" smtClean="0"/>
                  <a:t>reparametrize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every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giving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certain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new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parameter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values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de-DE" dirty="0" smtClean="0"/>
                  <a:t>-</a:t>
                </a:r>
                <a:r>
                  <a:rPr lang="de-DE" dirty="0" err="1" smtClean="0"/>
                  <a:t>directional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de-DE" dirty="0" smtClean="0"/>
                  <a:t>-</a:t>
                </a:r>
                <a:r>
                  <a:rPr lang="de-DE" dirty="0" err="1" smtClean="0"/>
                  <a:t>directional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r>
                  <a:rPr lang="de-DE" dirty="0" smtClean="0"/>
                  <a:t> at </a:t>
                </a:r>
                <a:r>
                  <a:rPr lang="de-DE" dirty="0" err="1" smtClean="0"/>
                  <a:t>their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intersection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parameter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values</a:t>
                </a:r>
                <a:endParaRPr lang="de-DE" dirty="0" smtClean="0"/>
              </a:p>
              <a:p>
                <a:pPr marL="0" indent="0">
                  <a:buNone/>
                </a:pPr>
                <a:endParaRPr lang="de-DE" dirty="0" smtClean="0"/>
              </a:p>
              <a:p>
                <a:r>
                  <a:rPr lang="de-DE" dirty="0" smtClean="0"/>
                  <a:t>So, find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𝑠</m:t>
                        </m:r>
                      </m:e>
                    </m:d>
                  </m:oMath>
                </a14:m>
                <a:r>
                  <a:rPr lang="de-DE" dirty="0" smtClean="0"/>
                  <a:t> such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	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𝐶</m:t>
                      </m:r>
                      <m:r>
                        <a:rPr lang="de-DE" b="0" i="1" smtClean="0">
                          <a:latin typeface="Cambria Math"/>
                        </a:rPr>
                        <m:t>(</m:t>
                      </m:r>
                      <m:r>
                        <a:rPr lang="de-DE" b="0" i="1" smtClean="0">
                          <a:latin typeface="Cambria Math"/>
                        </a:rPr>
                        <m:t>𝑓</m:t>
                      </m:r>
                      <m:r>
                        <a:rPr lang="de-DE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de-DE" dirty="0" smtClean="0"/>
              </a:p>
              <a:p>
                <a:pPr marL="0" indent="0">
                  <a:buNone/>
                </a:pPr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86000" y="1591198"/>
                <a:ext cx="8172000" cy="4718121"/>
              </a:xfrm>
              <a:blipFill rotWithShape="1">
                <a:blip r:embed="rId2"/>
                <a:stretch>
                  <a:fillRect l="-1642" t="-15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el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/>
                          </a:rPr>
                          <m:t>𝑪</m:t>
                        </m:r>
                      </m:e>
                      <m:sup>
                        <m:r>
                          <a:rPr lang="de-DE" b="1" i="1" smtClean="0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 smtClean="0"/>
                  <a:t>-</a:t>
                </a:r>
                <a:r>
                  <a:rPr lang="de-DE" dirty="0" err="1"/>
                  <a:t>C</a:t>
                </a:r>
                <a:r>
                  <a:rPr lang="de-DE" dirty="0" err="1" smtClean="0"/>
                  <a:t>ontinuous</a:t>
                </a:r>
                <a:r>
                  <a:rPr lang="de-DE" dirty="0" smtClean="0"/>
                  <a:t> 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/>
                  <a:t>C</a:t>
                </a:r>
                <a:r>
                  <a:rPr lang="de-DE" dirty="0" err="1" smtClean="0"/>
                  <a:t>urve</a:t>
                </a:r>
                <a:r>
                  <a:rPr lang="de-DE" dirty="0" smtClean="0"/>
                  <a:t> </a:t>
                </a:r>
                <a:r>
                  <a:rPr lang="de-DE" dirty="0" err="1"/>
                  <a:t>R</a:t>
                </a:r>
                <a:r>
                  <a:rPr lang="de-DE" dirty="0" err="1" smtClean="0"/>
                  <a:t>eparametrization</a:t>
                </a:r>
                <a:endParaRPr lang="de-DE" dirty="0"/>
              </a:p>
            </p:txBody>
          </p:sp>
        </mc:Choice>
        <mc:Fallback xmlns="">
          <p:sp>
            <p:nvSpPr>
              <p:cNvPr id="5" name="Titel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343" t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3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 dirty="0" smtClean="0"/>
                  <a:t>Compute sample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smtClean="0"/>
                  <a:t>on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𝐶</m:t>
                    </m:r>
                  </m:oMath>
                </a14:m>
                <a:endParaRPr lang="de-DE" dirty="0" smtClean="0"/>
              </a:p>
              <a:p>
                <a:endParaRPr lang="de-DE" dirty="0"/>
              </a:p>
              <a:p>
                <a:r>
                  <a:rPr lang="de-DE" dirty="0" err="1"/>
                  <a:t>Interpolate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smtClean="0"/>
                  <a:t>at </a:t>
                </a:r>
                <a:r>
                  <a:rPr lang="de-DE" dirty="0" err="1" smtClean="0"/>
                  <a:t>new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parameter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values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a </a:t>
                </a:r>
                <a:r>
                  <a:rPr lang="de-DE" dirty="0"/>
                  <a:t>B-</a:t>
                </a:r>
                <a:r>
                  <a:rPr lang="de-DE" dirty="0" err="1"/>
                  <a:t>spline</a:t>
                </a:r>
                <a:r>
                  <a:rPr lang="de-DE" dirty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de-DE" dirty="0" smtClean="0"/>
                  <a:t> such </a:t>
                </a:r>
                <a:r>
                  <a:rPr lang="de-DE" dirty="0" err="1" smtClean="0"/>
                  <a:t>that</a:t>
                </a:r>
                <a:r>
                  <a:rPr lang="de-DE" dirty="0" smtClean="0"/>
                  <a:t>:</a:t>
                </a:r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de-DE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i="1">
                          <a:latin typeface="Cambria Math"/>
                        </a:rPr>
                        <m:t>𝐶</m:t>
                      </m:r>
                      <m:r>
                        <a:rPr lang="de-DE" i="1">
                          <a:latin typeface="Cambria Math"/>
                        </a:rPr>
                        <m:t>(</m:t>
                      </m:r>
                      <m:r>
                        <a:rPr lang="de-DE" i="1">
                          <a:latin typeface="Cambria Math"/>
                        </a:rPr>
                        <m:t>𝑓</m:t>
                      </m:r>
                      <m:r>
                        <a:rPr lang="de-DE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de-DE" dirty="0" smtClean="0"/>
              </a:p>
              <a:p>
                <a:pPr marL="0" indent="0">
                  <a:buNone/>
                </a:pPr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642" t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el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/>
                          </a:rPr>
                          <m:t>𝑪</m:t>
                        </m:r>
                      </m:e>
                      <m:sup>
                        <m:r>
                          <a:rPr lang="de-DE" i="1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Continuous</a:t>
                </a:r>
                <a:r>
                  <a:rPr lang="de-DE" dirty="0"/>
                  <a:t> B-</a:t>
                </a:r>
                <a:r>
                  <a:rPr lang="de-DE" dirty="0" err="1"/>
                  <a:t>spline</a:t>
                </a:r>
                <a:r>
                  <a:rPr lang="de-DE" dirty="0"/>
                  <a:t> </a:t>
                </a:r>
                <a:r>
                  <a:rPr lang="de-DE" dirty="0" err="1"/>
                  <a:t>C</a:t>
                </a:r>
                <a:r>
                  <a:rPr lang="de-DE" dirty="0" err="1" smtClean="0"/>
                  <a:t>urve</a:t>
                </a:r>
                <a:r>
                  <a:rPr lang="de-DE" dirty="0" smtClean="0"/>
                  <a:t> </a:t>
                </a:r>
                <a:r>
                  <a:rPr lang="de-DE" dirty="0" err="1"/>
                  <a:t>R</a:t>
                </a:r>
                <a:r>
                  <a:rPr lang="de-DE" dirty="0" err="1" smtClean="0"/>
                  <a:t>eparametrization</a:t>
                </a:r>
                <a:endParaRPr lang="de-DE" dirty="0"/>
              </a:p>
            </p:txBody>
          </p:sp>
        </mc:Choice>
        <mc:Fallback xmlns="">
          <p:sp>
            <p:nvSpPr>
              <p:cNvPr id="5" name="Titel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343" t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5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 dirty="0"/>
                  <a:t>Compute sample </a:t>
                </a:r>
                <a:r>
                  <a:rPr lang="de-DE" dirty="0" err="1"/>
                  <a:t>points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curve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𝐶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Interpolate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at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a B-</a:t>
                </a:r>
                <a:r>
                  <a:rPr lang="de-DE" dirty="0" err="1"/>
                  <a:t>spline</a:t>
                </a:r>
                <a:r>
                  <a:rPr lang="de-DE" dirty="0"/>
                  <a:t> </a:t>
                </a:r>
                <a:r>
                  <a:rPr lang="de-DE" dirty="0" err="1"/>
                  <a:t>curve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𝐷</m:t>
                    </m:r>
                  </m:oMath>
                </a14:m>
                <a:r>
                  <a:rPr lang="de-DE" dirty="0"/>
                  <a:t> such </a:t>
                </a:r>
                <a:r>
                  <a:rPr lang="de-DE" dirty="0" err="1"/>
                  <a:t>that</a:t>
                </a:r>
                <a:r>
                  <a:rPr lang="de-DE" dirty="0"/>
                  <a:t>: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de-DE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i="1">
                          <a:latin typeface="Cambria Math"/>
                        </a:rPr>
                        <m:t>𝐶</m:t>
                      </m:r>
                      <m:r>
                        <a:rPr lang="de-DE" i="1">
                          <a:latin typeface="Cambria Math"/>
                        </a:rPr>
                        <m:t>(</m:t>
                      </m:r>
                      <m:r>
                        <a:rPr lang="de-DE" i="1">
                          <a:latin typeface="Cambria Math"/>
                        </a:rPr>
                        <m:t>𝑓</m:t>
                      </m:r>
                      <m:r>
                        <a:rPr lang="de-DE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de-DE" dirty="0" smtClean="0"/>
              </a:p>
              <a:p>
                <a:pPr marL="0" indent="0">
                  <a:buNone/>
                </a:pPr>
                <a:endParaRPr lang="de-DE" dirty="0" smtClean="0"/>
              </a:p>
              <a:p>
                <a:r>
                  <a:rPr lang="de-DE" dirty="0" smtClean="0"/>
                  <a:t>The </a:t>
                </a:r>
                <a:r>
                  <a:rPr lang="de-DE" dirty="0" err="1" smtClean="0"/>
                  <a:t>approximation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𝐷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r>
                      <a:rPr lang="de-DE" b="0" i="1" smtClean="0">
                        <a:latin typeface="Cambria Math"/>
                      </a:rPr>
                      <m:t>𝑠</m:t>
                    </m:r>
                    <m:r>
                      <a:rPr lang="de-DE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done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not </a:t>
                </a:r>
                <a:r>
                  <a:rPr lang="de-DE" dirty="0" err="1" smtClean="0"/>
                  <a:t>having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  <a:r>
                  <a:rPr lang="de-DE" dirty="0" smtClean="0"/>
                  <a:t>  </a:t>
                </a:r>
                <a:r>
                  <a:rPr lang="de-DE" dirty="0" err="1" smtClean="0"/>
                  <a:t>elevate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degree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input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endParaRPr lang="de-DE" dirty="0" smtClean="0"/>
              </a:p>
              <a:p>
                <a:pPr marL="0" indent="0">
                  <a:buNone/>
                </a:pPr>
                <a:endParaRPr lang="de-DE" dirty="0" smtClean="0"/>
              </a:p>
              <a:p>
                <a:r>
                  <a:rPr lang="de-DE" dirty="0" smtClean="0"/>
                  <a:t>Higher </a:t>
                </a:r>
                <a:r>
                  <a:rPr lang="de-DE" dirty="0" err="1" smtClean="0"/>
                  <a:t>degree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 ~ </a:t>
                </a:r>
                <a:r>
                  <a:rPr lang="de-DE" dirty="0" err="1" smtClean="0"/>
                  <a:t>lower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efficiency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  <a:r>
                  <a:rPr lang="de-DE" dirty="0" smtClean="0"/>
                  <a:t>  </a:t>
                </a:r>
                <a:r>
                  <a:rPr lang="de-DE" dirty="0" err="1" smtClean="0"/>
                  <a:t>computations</a:t>
                </a:r>
                <a:endParaRPr lang="de-DE" dirty="0" smtClean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 smtClean="0"/>
                  <a:t>Picture: </a:t>
                </a:r>
                <a:r>
                  <a:rPr lang="de-DE" dirty="0" err="1" smtClean="0"/>
                  <a:t>example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compatible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network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wing</a:t>
                </a:r>
                <a:endParaRPr lang="de-DE" dirty="0" smtClean="0"/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  <a:r>
                  <a:rPr lang="de-DE" dirty="0" smtClean="0"/>
                  <a:t> 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an </a:t>
                </a:r>
                <a:r>
                  <a:rPr lang="de-DE" dirty="0" err="1" smtClean="0"/>
                  <a:t>airplane</a:t>
                </a:r>
                <a:r>
                  <a:rPr lang="de-DE" dirty="0" smtClean="0"/>
                  <a:t> after </a:t>
                </a:r>
                <a:r>
                  <a:rPr lang="de-DE" dirty="0" err="1" smtClean="0"/>
                  <a:t>reparametrization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642" t="-1685" b="-8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el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/>
                          </a:rPr>
                          <m:t>𝑪</m:t>
                        </m:r>
                      </m:e>
                      <m:sup>
                        <m:r>
                          <a:rPr lang="de-DE" i="1"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Continuous</a:t>
                </a:r>
                <a:r>
                  <a:rPr lang="de-DE" dirty="0"/>
                  <a:t> B-</a:t>
                </a:r>
                <a:r>
                  <a:rPr lang="de-DE" dirty="0" err="1"/>
                  <a:t>spline</a:t>
                </a:r>
                <a:r>
                  <a:rPr lang="de-DE" dirty="0"/>
                  <a:t> </a:t>
                </a:r>
                <a:r>
                  <a:rPr lang="de-DE" dirty="0" err="1"/>
                  <a:t>C</a:t>
                </a:r>
                <a:r>
                  <a:rPr lang="de-DE" dirty="0" err="1" smtClean="0"/>
                  <a:t>urve</a:t>
                </a:r>
                <a:r>
                  <a:rPr lang="de-DE" dirty="0" smtClean="0"/>
                  <a:t> </a:t>
                </a:r>
                <a:r>
                  <a:rPr lang="de-DE" dirty="0" err="1"/>
                  <a:t>R</a:t>
                </a:r>
                <a:r>
                  <a:rPr lang="de-DE" dirty="0" err="1" smtClean="0"/>
                  <a:t>eparametrization</a:t>
                </a:r>
                <a:endParaRPr lang="de-DE" dirty="0"/>
              </a:p>
            </p:txBody>
          </p:sp>
        </mc:Choice>
        <mc:Fallback xmlns="">
          <p:sp>
            <p:nvSpPr>
              <p:cNvPr id="5" name="Titel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343" t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 descr="H:\Dokumente\1. Projekt\Präsentation\Bilder\compatible_netwo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140963"/>
            <a:ext cx="2041525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 dirty="0" smtClean="0"/>
                  <a:t>Problem: all 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surfaces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shall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have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same </a:t>
                </a:r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vector</a:t>
                </a:r>
                <a:endParaRPr lang="de-DE" dirty="0" smtClean="0"/>
              </a:p>
              <a:p>
                <a:r>
                  <a:rPr lang="de-DE" dirty="0" smtClean="0"/>
                  <a:t>In </a:t>
                </a:r>
                <a:r>
                  <a:rPr lang="de-DE" dirty="0" err="1" smtClean="0"/>
                  <a:t>case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r>
                  <a:rPr lang="de-DE" dirty="0" smtClean="0"/>
                  <a:t>: </a:t>
                </a:r>
              </a:p>
              <a:p>
                <a:endParaRPr lang="de-DE" dirty="0" smtClean="0"/>
              </a:p>
              <a:p>
                <a:pPr lvl="2"/>
                <a:r>
                  <a:rPr lang="de-DE" dirty="0"/>
                  <a:t>Create a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unique</a:t>
                </a:r>
                <a:r>
                  <a:rPr lang="de-DE" dirty="0"/>
                  <a:t> </a:t>
                </a:r>
                <a:r>
                  <a:rPr lang="de-DE" dirty="0" err="1"/>
                  <a:t>knots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curves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𝑊</m:t>
                    </m:r>
                  </m:oMath>
                </a14:m>
                <a:endParaRPr lang="de-DE" dirty="0"/>
              </a:p>
              <a:p>
                <a:pPr lvl="2"/>
                <a:endParaRPr lang="de-DE" dirty="0"/>
              </a:p>
              <a:p>
                <a:pPr lvl="2"/>
                <a:r>
                  <a:rPr lang="de-DE" dirty="0"/>
                  <a:t>Create a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multiplicities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knot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𝑊</m:t>
                    </m:r>
                    <m:r>
                      <a:rPr lang="de-DE" i="1">
                        <a:latin typeface="Cambria Math"/>
                      </a:rPr>
                      <m:t>  </m:t>
                    </m:r>
                    <m:r>
                      <a:rPr lang="de-DE" i="1">
                        <a:latin typeface="Cambria Math"/>
                      </a:rPr>
                      <m:t>𝑀</m:t>
                    </m:r>
                  </m:oMath>
                </a14:m>
                <a:endParaRPr lang="de-DE" dirty="0"/>
              </a:p>
              <a:p>
                <a:pPr lvl="2"/>
                <a:endParaRPr lang="de-DE" dirty="0"/>
              </a:p>
              <a:p>
                <a:pPr lvl="2"/>
                <a:r>
                  <a:rPr lang="de-DE" dirty="0"/>
                  <a:t>Insert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knots</a:t>
                </a:r>
                <a:r>
                  <a:rPr lang="de-DE" dirty="0"/>
                  <a:t> </a:t>
                </a:r>
                <a:r>
                  <a:rPr lang="de-DE" dirty="0" err="1" smtClean="0"/>
                  <a:t>as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needed</a:t>
                </a:r>
                <a:r>
                  <a:rPr lang="de-DE" dirty="0" smtClean="0"/>
                  <a:t> </a:t>
                </a:r>
                <a:r>
                  <a:rPr lang="de-DE" dirty="0"/>
                  <a:t>in all </a:t>
                </a:r>
                <a:r>
                  <a:rPr lang="de-DE" dirty="0" err="1"/>
                  <a:t>knot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𝑊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multiplicities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𝑀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 smtClean="0"/>
              </a:p>
              <a:p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surfaces</a:t>
                </a:r>
                <a:r>
                  <a:rPr lang="de-DE" dirty="0"/>
                  <a:t>,</a:t>
                </a:r>
                <a:r>
                  <a:rPr lang="de-DE" dirty="0" smtClean="0"/>
                  <a:t> do </a:t>
                </a:r>
                <a:r>
                  <a:rPr lang="de-DE" dirty="0" err="1" smtClean="0"/>
                  <a:t>this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both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vectors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𝑉</m:t>
                    </m:r>
                  </m:oMath>
                </a14:m>
                <a:endParaRPr lang="de-DE" dirty="0" smtClean="0"/>
              </a:p>
              <a:p>
                <a:endParaRPr lang="de-DE" dirty="0" smtClean="0"/>
              </a:p>
              <a:p>
                <a:pPr lvl="2"/>
                <a:endParaRPr lang="de-DE" dirty="0" smtClean="0"/>
              </a:p>
              <a:p>
                <a:pPr lvl="2"/>
                <a:endParaRPr lang="de-DE" dirty="0" smtClean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642" t="-1685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Creating</a:t>
            </a:r>
            <a:r>
              <a:rPr lang="de-DE" dirty="0" smtClean="0"/>
              <a:t> a </a:t>
            </a:r>
            <a:r>
              <a:rPr lang="de-DE" dirty="0"/>
              <a:t>C</a:t>
            </a:r>
            <a:r>
              <a:rPr lang="de-DE" dirty="0" smtClean="0"/>
              <a:t>ommon </a:t>
            </a:r>
            <a:r>
              <a:rPr lang="de-DE" dirty="0" err="1"/>
              <a:t>K</a:t>
            </a:r>
            <a:r>
              <a:rPr lang="de-DE" dirty="0" err="1" smtClean="0"/>
              <a:t>not</a:t>
            </a:r>
            <a:r>
              <a:rPr lang="de-DE" dirty="0" smtClean="0"/>
              <a:t> </a:t>
            </a:r>
            <a:r>
              <a:rPr lang="de-DE" dirty="0" err="1"/>
              <a:t>V</a:t>
            </a:r>
            <a:r>
              <a:rPr lang="de-DE" dirty="0" err="1" smtClean="0"/>
              <a:t>ector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91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 dirty="0" smtClean="0"/>
                  <a:t>Problem: </a:t>
                </a:r>
                <a:r>
                  <a:rPr lang="de-DE" i="1" dirty="0" err="1" smtClean="0"/>
                  <a:t>skin</a:t>
                </a:r>
                <a:r>
                  <a:rPr lang="de-DE" dirty="0" smtClean="0"/>
                  <a:t>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de-DE" dirty="0" smtClean="0"/>
                  <a:t>-</a:t>
                </a:r>
                <a:r>
                  <a:rPr lang="de-DE" dirty="0" err="1" smtClean="0"/>
                  <a:t>directional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network</a:t>
                </a:r>
                <a:endParaRPr lang="de-DE" dirty="0" smtClean="0"/>
              </a:p>
              <a:p>
                <a:endParaRPr lang="de-DE" dirty="0" smtClean="0"/>
              </a:p>
              <a:p>
                <a:r>
                  <a:rPr lang="de-DE" dirty="0" smtClean="0"/>
                  <a:t>Write all </a:t>
                </a:r>
                <a:r>
                  <a:rPr lang="de-DE" dirty="0" err="1" smtClean="0"/>
                  <a:t>control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all 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de-DE" dirty="0" smtClean="0"/>
                  <a:t> in a </a:t>
                </a:r>
                <a:r>
                  <a:rPr lang="de-DE" dirty="0" err="1" smtClean="0"/>
                  <a:t>matrix</a:t>
                </a:r>
                <a:endParaRPr lang="de-DE" dirty="0" smtClean="0"/>
              </a:p>
              <a:p>
                <a:endParaRPr lang="de-DE" dirty="0" smtClean="0"/>
              </a:p>
              <a:p>
                <a:r>
                  <a:rPr lang="de-DE" dirty="0" err="1" smtClean="0"/>
                  <a:t>Interpolate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control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de-DE" dirty="0" smtClean="0"/>
                  <a:t>-</a:t>
                </a:r>
                <a:r>
                  <a:rPr lang="de-DE" dirty="0" err="1" smtClean="0"/>
                  <a:t>directional</a:t>
                </a:r>
                <a:r>
                  <a:rPr lang="de-DE" dirty="0" smtClean="0"/>
                  <a:t> 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 smtClean="0"/>
                  <a:t> at </a:t>
                </a:r>
                <a:r>
                  <a:rPr lang="de-DE" dirty="0" err="1" smtClean="0"/>
                  <a:t>certain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parameter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values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 smtClean="0"/>
                  <a:t> 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get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de-DE" dirty="0" smtClean="0"/>
                  <a:t>: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𝑖𝑘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 dirty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de-DE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de-DE" b="0" i="1" dirty="0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b="0" i="1" dirty="0" smtClean="0">
                          <a:latin typeface="Cambria Math"/>
                        </a:rPr>
                        <m:t>)=</m:t>
                      </m:r>
                      <m:r>
                        <a:rPr lang="de-DE" i="1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/>
                            </a:rPr>
                            <m:t>𝑗</m:t>
                          </m:r>
                          <m:r>
                            <a:rPr lang="de-DE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de-DE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i="1">
                              <a:latin typeface="Cambria Math"/>
                            </a:rPr>
                            <m:t>,          </m:t>
                          </m:r>
                          <m:r>
                            <a:rPr lang="de-DE" i="1">
                              <a:latin typeface="Cambria Math"/>
                            </a:rPr>
                            <m:t>𝑖</m:t>
                          </m:r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de-DE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1, …, </m:t>
                              </m:r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∈{1, …, </m:t>
                          </m:r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𝑚</m:t>
                          </m:r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  <a:p>
                <a:endParaRPr lang="de-DE" dirty="0" smtClean="0"/>
              </a:p>
              <a:p>
                <a:r>
                  <a:rPr lang="de-DE" dirty="0" smtClean="0"/>
                  <a:t>Create </a:t>
                </a:r>
                <a:r>
                  <a:rPr lang="de-DE" dirty="0" err="1" smtClean="0"/>
                  <a:t>skinned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surface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control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de-DE" i="1">
                        <a:latin typeface="Cambria Math"/>
                      </a:rPr>
                      <m:t>}</m:t>
                    </m:r>
                  </m:oMath>
                </a14:m>
                <a:r>
                  <a:rPr lang="de-DE" dirty="0" smtClean="0"/>
                  <a:t>, </a:t>
                </a:r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vectors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degrees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𝑢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directional</a:t>
                </a:r>
                <a:r>
                  <a:rPr lang="de-DE" dirty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de-DE" dirty="0" smtClean="0"/>
                  <a:t>-</a:t>
                </a:r>
                <a:r>
                  <a:rPr lang="de-DE" dirty="0" err="1"/>
                  <a:t>directional</a:t>
                </a:r>
                <a:r>
                  <a:rPr lang="de-DE" dirty="0"/>
                  <a:t> </a:t>
                </a:r>
                <a:r>
                  <a:rPr lang="de-DE" dirty="0" smtClean="0"/>
                  <a:t>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endParaRPr lang="de-DE" dirty="0"/>
              </a:p>
              <a:p>
                <a:pPr marL="896400" lvl="2" indent="0">
                  <a:buNone/>
                </a:pPr>
                <a:endParaRPr lang="de-DE" dirty="0" smtClean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642" t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kinned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urfaces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Definition of the problem:</a:t>
            </a:r>
          </a:p>
          <a:p>
            <a:endParaRPr lang="en-US" sz="1600" dirty="0" smtClean="0"/>
          </a:p>
          <a:p>
            <a:pPr lvl="1"/>
            <a:r>
              <a:rPr lang="en-US" sz="1600" dirty="0" smtClean="0"/>
              <a:t>Given a network of profile and guide curves, </a:t>
            </a:r>
            <a:br>
              <a:rPr lang="en-US" sz="1600" dirty="0" smtClean="0"/>
            </a:br>
            <a:r>
              <a:rPr lang="en-US" sz="1600" dirty="0" smtClean="0"/>
              <a:t>find surface(s) which interpolate(s) these curves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/>
              <a:t>C</a:t>
            </a:r>
            <a:r>
              <a:rPr lang="de-DE" dirty="0" err="1" smtClean="0"/>
              <a:t>urve</a:t>
            </a:r>
            <a:r>
              <a:rPr lang="de-DE" dirty="0" smtClean="0"/>
              <a:t> </a:t>
            </a:r>
            <a:r>
              <a:rPr lang="de-DE" dirty="0"/>
              <a:t>N</a:t>
            </a:r>
            <a:r>
              <a:rPr lang="de-DE" dirty="0" smtClean="0"/>
              <a:t>etwork </a:t>
            </a:r>
            <a:r>
              <a:rPr lang="de-DE" dirty="0"/>
              <a:t>I</a:t>
            </a:r>
            <a:r>
              <a:rPr lang="de-DE" dirty="0" smtClean="0"/>
              <a:t>nterpolation </a:t>
            </a:r>
            <a:r>
              <a:rPr lang="de-DE" dirty="0"/>
              <a:t>P</a:t>
            </a:r>
            <a:r>
              <a:rPr lang="de-DE" dirty="0" smtClean="0"/>
              <a:t>roblem</a:t>
            </a:r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2699792" y="3147779"/>
            <a:ext cx="3319377" cy="2865008"/>
            <a:chOff x="2499375" y="2060848"/>
            <a:chExt cx="4126225" cy="356141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375" y="2060848"/>
              <a:ext cx="4126225" cy="3561411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5565875" y="4737715"/>
              <a:ext cx="749236" cy="3060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600" dirty="0" err="1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de-DE" sz="1600" dirty="0" err="1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uides</a:t>
              </a:r>
              <a:endParaRPr lang="en-US" sz="16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3125953" y="2410426"/>
              <a:ext cx="820971" cy="3060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600" dirty="0" err="1">
                  <a:solidFill>
                    <a:srgbClr val="304BD4"/>
                  </a:solidFill>
                  <a:latin typeface="Arial" pitchFamily="34" charset="0"/>
                  <a:cs typeface="Arial" pitchFamily="34" charset="0"/>
                </a:rPr>
                <a:t>p</a:t>
              </a:r>
              <a:r>
                <a:rPr lang="de-DE" sz="1600" dirty="0" err="1" smtClean="0">
                  <a:solidFill>
                    <a:srgbClr val="304BD4"/>
                  </a:solidFill>
                  <a:latin typeface="Arial" pitchFamily="34" charset="0"/>
                  <a:cs typeface="Arial" pitchFamily="34" charset="0"/>
                </a:rPr>
                <a:t>rofiles</a:t>
              </a:r>
              <a:endParaRPr lang="en-US" sz="1600" dirty="0" smtClean="0">
                <a:solidFill>
                  <a:srgbClr val="304BD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3775899" y="5949860"/>
            <a:ext cx="20271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err="1">
                <a:cs typeface="Arial" pitchFamily="34" charset="0"/>
              </a:rPr>
              <a:t>e</a:t>
            </a:r>
            <a:r>
              <a:rPr lang="de-DE" sz="1400" dirty="0" err="1" smtClean="0">
                <a:cs typeface="Arial" pitchFamily="34" charset="0"/>
              </a:rPr>
              <a:t>xample</a:t>
            </a:r>
            <a:r>
              <a:rPr lang="de-DE" sz="1400" dirty="0" smtClean="0">
                <a:cs typeface="Arial" pitchFamily="34" charset="0"/>
              </a:rPr>
              <a:t> </a:t>
            </a:r>
            <a:r>
              <a:rPr lang="de-DE" sz="1400" dirty="0" err="1" smtClean="0">
                <a:cs typeface="Arial" pitchFamily="34" charset="0"/>
              </a:rPr>
              <a:t>of</a:t>
            </a:r>
            <a:r>
              <a:rPr lang="de-DE" sz="1400" dirty="0" smtClean="0">
                <a:cs typeface="Arial" pitchFamily="34" charset="0"/>
              </a:rPr>
              <a:t> a </a:t>
            </a:r>
            <a:r>
              <a:rPr lang="de-DE" sz="1400" dirty="0" err="1" smtClean="0">
                <a:cs typeface="Arial" pitchFamily="34" charset="0"/>
              </a:rPr>
              <a:t>curve</a:t>
            </a:r>
            <a:r>
              <a:rPr lang="de-DE" sz="1400" dirty="0" smtClean="0">
                <a:cs typeface="Arial" pitchFamily="34" charset="0"/>
              </a:rPr>
              <a:t> </a:t>
            </a:r>
            <a:r>
              <a:rPr lang="de-DE" sz="1400" dirty="0" err="1" smtClean="0">
                <a:cs typeface="Arial" pitchFamily="34" charset="0"/>
              </a:rPr>
              <a:t>network</a:t>
            </a:r>
            <a:endParaRPr lang="en-US" sz="1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8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 dirty="0" smtClean="0"/>
                  <a:t>Problem: </a:t>
                </a:r>
                <a:r>
                  <a:rPr lang="de-DE" i="1" dirty="0" err="1" smtClean="0"/>
                  <a:t>skin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de-DE" dirty="0" smtClean="0"/>
                  <a:t>-</a:t>
                </a:r>
                <a:r>
                  <a:rPr lang="de-DE" dirty="0" err="1" smtClean="0"/>
                  <a:t>directional</a:t>
                </a:r>
                <a:r>
                  <a:rPr lang="de-DE" dirty="0" smtClean="0"/>
                  <a:t> 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endParaRPr lang="de-DE" dirty="0" smtClean="0"/>
              </a:p>
              <a:p>
                <a:endParaRPr lang="de-DE" dirty="0" smtClean="0"/>
              </a:p>
              <a:p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same </a:t>
                </a:r>
                <a:r>
                  <a:rPr lang="de-DE" dirty="0" err="1" smtClean="0"/>
                  <a:t>method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before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flip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parameters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surface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𝑆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r>
                      <a:rPr lang="de-DE" b="0" i="1" smtClean="0">
                        <a:latin typeface="Cambria Math"/>
                      </a:rPr>
                      <m:t>𝑢</m:t>
                    </m:r>
                    <m:r>
                      <a:rPr lang="de-DE" b="0" i="1" smtClean="0">
                        <a:latin typeface="Cambria Math"/>
                      </a:rPr>
                      <m:t>, </m:t>
                    </m:r>
                    <m:r>
                      <a:rPr lang="de-DE" b="0" i="1" smtClean="0">
                        <a:latin typeface="Cambria Math"/>
                      </a:rPr>
                      <m:t>𝑣</m:t>
                    </m:r>
                    <m:r>
                      <a:rPr lang="de-DE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get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𝑆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r>
                      <a:rPr lang="de-DE" b="0" i="1" smtClean="0">
                        <a:latin typeface="Cambria Math"/>
                      </a:rPr>
                      <m:t>𝑣</m:t>
                    </m:r>
                    <m:r>
                      <a:rPr lang="de-DE" b="0" i="1" smtClean="0">
                        <a:latin typeface="Cambria Math"/>
                      </a:rPr>
                      <m:t>, </m:t>
                    </m:r>
                    <m:r>
                      <a:rPr lang="de-DE" b="0" i="1" smtClean="0">
                        <a:latin typeface="Cambria Math"/>
                      </a:rPr>
                      <m:t>𝑢</m:t>
                    </m:r>
                    <m:r>
                      <a:rPr lang="de-DE" b="0" i="1" smtClean="0">
                        <a:latin typeface="Cambria Math"/>
                      </a:rPr>
                      <m:t>)</m:t>
                    </m:r>
                  </m:oMath>
                </a14:m>
                <a:endParaRPr lang="de-DE" dirty="0" smtClean="0"/>
              </a:p>
              <a:p>
                <a:endParaRPr lang="de-DE" dirty="0" smtClean="0"/>
              </a:p>
              <a:p>
                <a:r>
                  <a:rPr lang="de-DE" dirty="0" smtClean="0"/>
                  <a:t>Create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skinned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surface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transposing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control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matrix</a:t>
                </a:r>
                <a:r>
                  <a:rPr lang="de-DE" dirty="0" smtClean="0"/>
                  <a:t>, </a:t>
                </a:r>
                <a:r>
                  <a:rPr lang="de-DE" dirty="0" err="1" smtClean="0"/>
                  <a:t>using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knot vector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vice </a:t>
                </a:r>
                <a:r>
                  <a:rPr lang="de-DE" dirty="0" err="1" smtClean="0"/>
                  <a:t>versa</a:t>
                </a:r>
                <a:r>
                  <a:rPr lang="de-DE" smtClean="0"/>
                  <a:t>,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de-DE" dirty="0" smtClean="0"/>
                  <a:t>-</a:t>
                </a:r>
                <a:r>
                  <a:rPr lang="de-DE" dirty="0" err="1" smtClean="0"/>
                  <a:t>directional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degree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de-DE" dirty="0" smtClean="0"/>
                  <a:t>-</a:t>
                </a:r>
                <a:r>
                  <a:rPr lang="de-DE" dirty="0" err="1"/>
                  <a:t>directional</a:t>
                </a:r>
                <a:r>
                  <a:rPr lang="de-DE" dirty="0"/>
                  <a:t> </a:t>
                </a:r>
                <a:r>
                  <a:rPr lang="de-DE" dirty="0" err="1"/>
                  <a:t>degree</a:t>
                </a:r>
                <a:r>
                  <a:rPr lang="de-DE" dirty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vice </a:t>
                </a:r>
                <a:r>
                  <a:rPr lang="de-DE" dirty="0" err="1" smtClean="0"/>
                  <a:t>versa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642" t="-1685" r="-11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</a:t>
            </a:r>
            <a:r>
              <a:rPr lang="de-DE" dirty="0" err="1" smtClean="0"/>
              <a:t>kinned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urfaces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06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 dirty="0" smtClean="0"/>
                  <a:t>Problem: </a:t>
                </a:r>
                <a:r>
                  <a:rPr lang="de-DE" dirty="0" err="1" smtClean="0"/>
                  <a:t>create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intersection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interpolating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tensor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product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surface</a:t>
                </a:r>
                <a:endParaRPr lang="de-DE" dirty="0" smtClean="0"/>
              </a:p>
              <a:p>
                <a:r>
                  <a:rPr lang="de-DE" dirty="0" smtClean="0"/>
                  <a:t>Find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intersection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de-DE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network</a:t>
                </a:r>
                <a:endParaRPr lang="de-DE" dirty="0" smtClean="0"/>
              </a:p>
              <a:p>
                <a:r>
                  <a:rPr lang="de-DE" dirty="0" err="1" smtClean="0"/>
                  <a:t>Interpolate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de-DE" dirty="0" smtClean="0"/>
                  <a:t>-</a:t>
                </a:r>
                <a:r>
                  <a:rPr lang="de-DE" dirty="0" err="1" smtClean="0"/>
                  <a:t>directional</a:t>
                </a:r>
                <a:r>
                  <a:rPr lang="de-DE" dirty="0" smtClean="0"/>
                  <a:t> 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r>
                  <a:rPr lang="de-DE" dirty="0" smtClean="0"/>
                  <a:t> at </a:t>
                </a:r>
                <a:r>
                  <a:rPr lang="de-DE" dirty="0" err="1" smtClean="0"/>
                  <a:t>certain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parameter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values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 smtClean="0"/>
                  <a:t> :</a:t>
                </a:r>
              </a:p>
              <a:p>
                <a:endParaRPr lang="de-D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/>
                            </a:rPr>
                            <m:t>𝑗𝑙</m:t>
                          </m:r>
                        </m:sub>
                      </m:sSub>
                      <m:r>
                        <a:rPr lang="de-DE" b="0" i="1" dirty="0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dirty="0" smtClean="0">
                              <a:latin typeface="Cambria Math"/>
                            </a:rPr>
                            <m:t>𝑖</m:t>
                          </m:r>
                          <m:r>
                            <a:rPr lang="de-DE" b="0" i="1" dirty="0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dirty="0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de-DE" b="0" i="1" dirty="0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/>
                                </a:rPr>
                                <m:t>𝑝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dirty="0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i="1" dirty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de-DE" b="0" i="1" dirty="0" smtClean="0">
                          <a:latin typeface="Cambria Math"/>
                        </a:rPr>
                        <m:t>,        </m:t>
                      </m:r>
                      <m:r>
                        <a:rPr lang="de-DE" b="0" i="1" dirty="0" smtClean="0">
                          <a:latin typeface="Cambria Math"/>
                        </a:rPr>
                        <m:t>𝑖</m:t>
                      </m:r>
                      <m:r>
                        <a:rPr lang="de-DE" b="0" i="1" dirty="0" smtClean="0">
                          <a:latin typeface="Cambria Math"/>
                        </a:rPr>
                        <m:t>,</m:t>
                      </m:r>
                      <m:r>
                        <a:rPr lang="de-DE" b="0" i="1" dirty="0" smtClean="0">
                          <a:latin typeface="Cambria Math"/>
                        </a:rPr>
                        <m:t>𝑙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dirty="0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/>
                              <a:ea typeface="Cambria Math"/>
                            </a:rPr>
                            <m:t>1, …, </m:t>
                          </m:r>
                          <m:r>
                            <a:rPr lang="de-DE" b="0" i="1" dirty="0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∈{1, …, 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de-DE" b="0" i="1" dirty="0" smtClean="0">
                          <a:latin typeface="Cambria Math"/>
                          <a:ea typeface="Cambria Math"/>
                        </a:rPr>
                        <m:t>}</m:t>
                      </m:r>
                    </m:oMath>
                  </m:oMathPara>
                </a14:m>
                <a:endParaRPr lang="de-DE" dirty="0"/>
              </a:p>
              <a:p>
                <a:endParaRPr lang="de-DE" dirty="0" smtClean="0"/>
              </a:p>
              <a:p>
                <a:r>
                  <a:rPr lang="de-DE" dirty="0" smtClean="0"/>
                  <a:t>Create a </a:t>
                </a:r>
                <a:r>
                  <a:rPr lang="de-DE" dirty="0" err="1" smtClean="0"/>
                  <a:t>skinned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surface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curves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642" t="-16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/>
              <a:t>T</a:t>
            </a:r>
            <a:r>
              <a:rPr lang="de-DE" dirty="0" smtClean="0"/>
              <a:t>ensor </a:t>
            </a:r>
            <a:r>
              <a:rPr lang="de-DE" dirty="0" err="1"/>
              <a:t>P</a:t>
            </a:r>
            <a:r>
              <a:rPr lang="de-DE" dirty="0" err="1" smtClean="0"/>
              <a:t>roduct</a:t>
            </a:r>
            <a:r>
              <a:rPr lang="de-DE" dirty="0" smtClean="0"/>
              <a:t> Surface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57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Making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b="1" dirty="0" err="1"/>
              <a:t>compatible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 smtClean="0"/>
              <a:t>reparametrization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b="1" dirty="0" err="1"/>
              <a:t>common</a:t>
            </a:r>
            <a:r>
              <a:rPr lang="de-DE" b="1" dirty="0"/>
              <a:t> </a:t>
            </a:r>
            <a:r>
              <a:rPr lang="de-DE" b="1" dirty="0" err="1"/>
              <a:t>degree</a:t>
            </a:r>
            <a:r>
              <a:rPr lang="de-DE" b="1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/>
              <a:t>knot</a:t>
            </a:r>
            <a:r>
              <a:rPr lang="de-DE" b="1" dirty="0"/>
              <a:t> </a:t>
            </a:r>
            <a:r>
              <a:rPr lang="de-DE" b="1" dirty="0" err="1"/>
              <a:t>vector</a:t>
            </a:r>
            <a:r>
              <a:rPr lang="de-DE" b="1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 smtClean="0"/>
              <a:t>directions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intersection</a:t>
            </a:r>
            <a:r>
              <a:rPr lang="de-DE" b="1" dirty="0"/>
              <a:t> </a:t>
            </a:r>
            <a:r>
              <a:rPr lang="de-DE" b="1" dirty="0" err="1" smtClean="0"/>
              <a:t>points</a:t>
            </a:r>
            <a:r>
              <a:rPr lang="de-DE" b="1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b="1" dirty="0" err="1" smtClean="0"/>
              <a:t>parameters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/>
              <a:t>two</a:t>
            </a:r>
            <a:r>
              <a:rPr lang="de-DE" b="1" dirty="0" smtClean="0"/>
              <a:t> </a:t>
            </a:r>
            <a:r>
              <a:rPr lang="de-DE" b="1" dirty="0" err="1" smtClean="0"/>
              <a:t>skinned</a:t>
            </a:r>
            <a:r>
              <a:rPr lang="de-DE" b="1" dirty="0" smtClean="0"/>
              <a:t> </a:t>
            </a:r>
            <a:r>
              <a:rPr lang="de-DE" b="1" dirty="0" err="1" smtClean="0"/>
              <a:t>surfaces</a:t>
            </a:r>
            <a:r>
              <a:rPr lang="de-DE" b="1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tensor</a:t>
            </a:r>
            <a:r>
              <a:rPr lang="de-DE" b="1" dirty="0" smtClean="0"/>
              <a:t> </a:t>
            </a:r>
            <a:r>
              <a:rPr lang="de-DE" b="1" dirty="0" err="1" smtClean="0"/>
              <a:t>product</a:t>
            </a:r>
            <a:r>
              <a:rPr lang="de-DE" b="1" dirty="0" smtClean="0"/>
              <a:t> </a:t>
            </a:r>
            <a:r>
              <a:rPr lang="de-DE" b="1" dirty="0" err="1" smtClean="0"/>
              <a:t>surface</a:t>
            </a:r>
            <a:r>
              <a:rPr lang="de-DE" b="1" dirty="0" smtClean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b="1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Create </a:t>
            </a:r>
            <a:r>
              <a:rPr lang="de-DE" b="1" dirty="0" err="1" smtClean="0"/>
              <a:t>common</a:t>
            </a:r>
            <a:r>
              <a:rPr lang="de-DE" b="1" dirty="0" smtClean="0"/>
              <a:t> </a:t>
            </a:r>
            <a:r>
              <a:rPr lang="de-DE" b="1" dirty="0" err="1" smtClean="0"/>
              <a:t>knot</a:t>
            </a:r>
            <a:r>
              <a:rPr lang="de-DE" b="1" dirty="0" smtClean="0"/>
              <a:t> </a:t>
            </a:r>
            <a:r>
              <a:rPr lang="de-DE" b="1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surfaces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Create B-</a:t>
            </a:r>
            <a:r>
              <a:rPr lang="de-DE" dirty="0" err="1" smtClean="0"/>
              <a:t>spline</a:t>
            </a:r>
            <a:r>
              <a:rPr lang="de-DE" dirty="0" smtClean="0"/>
              <a:t> </a:t>
            </a:r>
            <a:r>
              <a:rPr lang="de-DE" b="1" dirty="0" smtClean="0"/>
              <a:t>Gordon Surface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i="1" dirty="0" err="1" smtClean="0"/>
              <a:t>superposing</a:t>
            </a:r>
            <a:r>
              <a:rPr lang="de-DE" i="1" dirty="0" smtClean="0"/>
              <a:t> </a:t>
            </a:r>
            <a:r>
              <a:rPr lang="de-DE" i="1" dirty="0" err="1" smtClean="0"/>
              <a:t>the</a:t>
            </a:r>
            <a:r>
              <a:rPr lang="de-DE" i="1" dirty="0" smtClean="0"/>
              <a:t> </a:t>
            </a:r>
            <a:r>
              <a:rPr lang="de-DE" i="1" dirty="0" err="1" smtClean="0"/>
              <a:t>corresponding</a:t>
            </a:r>
            <a:r>
              <a:rPr lang="de-DE" i="1" dirty="0" smtClean="0"/>
              <a:t> </a:t>
            </a:r>
            <a:r>
              <a:rPr lang="de-DE" i="1" dirty="0" err="1" smtClean="0"/>
              <a:t>control</a:t>
            </a:r>
            <a:r>
              <a:rPr lang="de-DE" i="1" dirty="0" smtClean="0"/>
              <a:t> </a:t>
            </a:r>
            <a:r>
              <a:rPr lang="de-DE" i="1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surfaces</a:t>
            </a:r>
            <a:r>
              <a:rPr lang="de-DE" dirty="0" smtClean="0"/>
              <a:t> (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B-</a:t>
            </a:r>
            <a:r>
              <a:rPr lang="de-DE" dirty="0" err="1" smtClean="0"/>
              <a:t>spline</a:t>
            </a:r>
            <a:r>
              <a:rPr lang="de-DE" dirty="0"/>
              <a:t> </a:t>
            </a:r>
            <a:r>
              <a:rPr lang="de-DE" dirty="0" err="1" smtClean="0"/>
              <a:t>surfaces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superposed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Finally</a:t>
            </a:r>
            <a:r>
              <a:rPr lang="de-DE" dirty="0" smtClean="0"/>
              <a:t>: </a:t>
            </a:r>
            <a:r>
              <a:rPr lang="de-DE" dirty="0" err="1" smtClean="0"/>
              <a:t>Creating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Gordon Surface</a:t>
            </a:r>
            <a:endParaRPr lang="de-DE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59" y="4030399"/>
            <a:ext cx="4786685" cy="224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236531" y="4472887"/>
                <a:ext cx="6658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200" i="1" dirty="0">
                              <a:latin typeface="Cambria Math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de-DE" sz="1200" i="1" dirty="0" err="1">
                              <a:latin typeface="Cambria Math"/>
                              <a:cs typeface="Times New Roman" panose="02020603050405020304" pitchFamily="18" charset="0"/>
                            </a:rPr>
                            <m:t>𝑢𝑟𝑓𝑎𝑐𝑒</m:t>
                          </m:r>
                        </m:e>
                        <m:sub>
                          <m:r>
                            <a:rPr lang="de-DE" sz="1200" b="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531" y="4472887"/>
                <a:ext cx="665888" cy="184666"/>
              </a:xfrm>
              <a:prstGeom prst="rect">
                <a:avLst/>
              </a:prstGeom>
              <a:blipFill rotWithShape="1">
                <a:blip r:embed="rId3"/>
                <a:stretch>
                  <a:fillRect l="-2752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236531" y="5661248"/>
                <a:ext cx="6571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200" i="1" dirty="0">
                              <a:latin typeface="Cambria Math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de-DE" sz="1200" i="1" dirty="0" err="1">
                              <a:latin typeface="Cambria Math"/>
                              <a:cs typeface="Times New Roman" panose="02020603050405020304" pitchFamily="18" charset="0"/>
                            </a:rPr>
                            <m:t>𝑢𝑟𝑓𝑎𝑐𝑒</m:t>
                          </m:r>
                        </m:e>
                        <m:sub>
                          <m:r>
                            <a:rPr lang="de-DE" sz="1200" b="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531" y="5661248"/>
                <a:ext cx="657168" cy="184666"/>
              </a:xfrm>
              <a:prstGeom prst="rect">
                <a:avLst/>
              </a:prstGeom>
              <a:blipFill rotWithShape="1">
                <a:blip r:embed="rId4"/>
                <a:stretch>
                  <a:fillRect l="-2778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3131840" y="5151331"/>
                <a:ext cx="170335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dirty="0" smtClean="0">
                          <a:latin typeface="Cambria Math"/>
                          <a:cs typeface="Times New Roman" panose="02020603050405020304" pitchFamily="18" charset="0"/>
                        </a:rPr>
                        <m:t>𝑡𝑒𝑛𝑠𝑜𝑟</m:t>
                      </m:r>
                      <m:r>
                        <a:rPr lang="de-DE" sz="1200" i="1" dirty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1200" i="1" dirty="0" err="1" smtClean="0">
                          <a:latin typeface="Cambria Math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de-DE" sz="1200" i="1" dirty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1200" i="1" dirty="0" err="1" smtClean="0">
                          <a:latin typeface="Cambria Math"/>
                          <a:cs typeface="Times New Roman" panose="02020603050405020304" pitchFamily="18" charset="0"/>
                        </a:rPr>
                        <m:t>𝑠𝑢𝑟𝑓𝑎𝑐𝑒</m:t>
                      </m:r>
                      <m:r>
                        <a:rPr lang="de-DE" sz="1200" i="1" dirty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51331"/>
                <a:ext cx="1703351" cy="184666"/>
              </a:xfrm>
              <a:prstGeom prst="rect">
                <a:avLst/>
              </a:prstGeom>
              <a:blipFill rotWithShape="1">
                <a:blip r:embed="rId5"/>
                <a:stretch>
                  <a:fillRect l="-1434" r="-717" b="-3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541762" y="4293096"/>
                <a:ext cx="11505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dirty="0" smtClean="0">
                          <a:latin typeface="Cambria Math"/>
                          <a:cs typeface="Times New Roman" panose="02020603050405020304" pitchFamily="18" charset="0"/>
                        </a:rPr>
                        <m:t>𝐺𝑜𝑟𝑑𝑜𝑛</m:t>
                      </m:r>
                      <m:r>
                        <a:rPr lang="de-DE" sz="1200" i="1" dirty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1200" i="1" dirty="0">
                          <a:latin typeface="Cambria Math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de-DE" sz="1200" i="1" dirty="0" smtClean="0">
                          <a:latin typeface="Cambria Math"/>
                          <a:cs typeface="Times New Roman" panose="02020603050405020304" pitchFamily="18" charset="0"/>
                        </a:rPr>
                        <m:t>𝑢𝑟𝑓𝑎𝑐𝑒</m:t>
                      </m:r>
                    </m:oMath>
                  </m:oMathPara>
                </a14:m>
                <a:endParaRPr lang="en-US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762" y="4293096"/>
                <a:ext cx="1150571" cy="184666"/>
              </a:xfrm>
              <a:prstGeom prst="rect">
                <a:avLst/>
              </a:prstGeom>
              <a:blipFill rotWithShape="1">
                <a:blip r:embed="rId6"/>
                <a:stretch>
                  <a:fillRect l="-2646" r="-4233" b="-322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172000" cy="738187"/>
          </a:xfrm>
        </p:spPr>
        <p:txBody>
          <a:bodyPr/>
          <a:lstStyle/>
          <a:p>
            <a:pPr algn="ctr"/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</p:spTree>
    <p:extLst>
      <p:ext uri="{BB962C8B-B14F-4D97-AF65-F5344CB8AC3E}">
        <p14:creationId xmlns:p14="http://schemas.microsoft.com/office/powerpoint/2010/main" val="234970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Surface quality analysis with zebra stripe plot (in TiGL Viewer 3)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Zebra </a:t>
            </a:r>
            <a:r>
              <a:rPr lang="de-DE" dirty="0" err="1" smtClean="0"/>
              <a:t>Stripe</a:t>
            </a:r>
            <a:r>
              <a:rPr lang="de-DE" dirty="0" smtClean="0"/>
              <a:t> Plot</a:t>
            </a:r>
            <a:endParaRPr lang="en-US" dirty="0"/>
          </a:p>
        </p:txBody>
      </p:sp>
      <p:pic>
        <p:nvPicPr>
          <p:cNvPr id="4098" name="Picture 2" descr="C:\Users\sigg_ma\Pictures\zeb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80" y="2060848"/>
            <a:ext cx="6132564" cy="351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Gordon </a:t>
            </a:r>
            <a:r>
              <a:rPr lang="de-DE" dirty="0" err="1"/>
              <a:t>Surfaces</a:t>
            </a:r>
            <a:r>
              <a:rPr lang="de-DE" dirty="0"/>
              <a:t>: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Nacelle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522405" y="1045783"/>
            <a:ext cx="3384376" cy="2481064"/>
            <a:chOff x="4860032" y="3653861"/>
            <a:chExt cx="3384376" cy="2481064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766" y="3653861"/>
              <a:ext cx="2896642" cy="2481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5800139"/>
              <a:ext cx="561358" cy="334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6" name="Picture 2" descr="H:\Dokumente\1. Projekt\Präsentation\Bilder\nacelle\nacelle - networkp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76455"/>
            <a:ext cx="3329453" cy="26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Dokumente\1. Projekt\Präsentation\Bilder\nacelle\nacelle - reflection - networkp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84" y="3717032"/>
            <a:ext cx="3329453" cy="26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Dokumente\1. Projekt\Präsentation\Bilder\nacelle\nacelle - reflection - sidep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20012"/>
            <a:ext cx="3720032" cy="262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4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Gordon </a:t>
            </a:r>
            <a:r>
              <a:rPr lang="de-DE" dirty="0" err="1"/>
              <a:t>Surfaces</a:t>
            </a:r>
            <a:r>
              <a:rPr lang="de-DE" dirty="0"/>
              <a:t>: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Wing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grpSp>
        <p:nvGrpSpPr>
          <p:cNvPr id="8" name="Gruppieren 7"/>
          <p:cNvGrpSpPr>
            <a:grpSpLocks noChangeAspect="1"/>
          </p:cNvGrpSpPr>
          <p:nvPr/>
        </p:nvGrpSpPr>
        <p:grpSpPr>
          <a:xfrm>
            <a:off x="251520" y="1268059"/>
            <a:ext cx="3227871" cy="4773930"/>
            <a:chOff x="1691680" y="3565702"/>
            <a:chExt cx="1748408" cy="2657381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565702"/>
              <a:ext cx="1748408" cy="2657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5828690"/>
              <a:ext cx="561358" cy="334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0" name="Picture 2" descr="H:\Dokumente\1. Projekt\Präsentation\Bilder\wing\wing - networkp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31848"/>
            <a:ext cx="3818153" cy="497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:\Dokumente\1. Projekt\Präsentation\Bilder\wing\wing - reflectionp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10965">
            <a:off x="5040180" y="1342599"/>
            <a:ext cx="3487590" cy="435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3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Gordon </a:t>
            </a:r>
            <a:r>
              <a:rPr lang="de-DE" dirty="0" err="1"/>
              <a:t>Surfaces</a:t>
            </a:r>
            <a:r>
              <a:rPr lang="de-DE" dirty="0"/>
              <a:t>: 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/>
              <a:t>G</a:t>
            </a:r>
            <a:r>
              <a:rPr lang="de-DE" dirty="0" smtClean="0"/>
              <a:t>eneral </a:t>
            </a:r>
            <a:r>
              <a:rPr lang="de-DE" dirty="0"/>
              <a:t>S</a:t>
            </a:r>
            <a:r>
              <a:rPr lang="de-DE" dirty="0" smtClean="0"/>
              <a:t>urface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pic>
        <p:nvPicPr>
          <p:cNvPr id="3076" name="Picture 4" descr="H:\Dokumente\1. Projekt\Präsentation\Bilder\general surface\general surface - network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4584070" cy="373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:\Dokumente\1. Projekt\Präsentation\Bilder\general surface\general surface - reflectionp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56991"/>
            <a:ext cx="6421127" cy="306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78" y="1844824"/>
            <a:ext cx="3438020" cy="175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41299"/>
            <a:ext cx="561358" cy="33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8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Coons </a:t>
            </a:r>
            <a:r>
              <a:rPr lang="en-US" dirty="0"/>
              <a:t>and </a:t>
            </a:r>
            <a:r>
              <a:rPr lang="en-US" dirty="0" smtClean="0"/>
              <a:t>Gordon: Nacelle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err="1" smtClean="0"/>
              <a:t>Coons</a:t>
            </a:r>
            <a:r>
              <a:rPr lang="de-DE" dirty="0" smtClean="0"/>
              <a:t> Patches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dirty="0"/>
              <a:t>Gordon Surface</a:t>
            </a:r>
          </a:p>
          <a:p>
            <a:r>
              <a:rPr lang="de-DE" sz="1100" b="0" dirty="0" smtClean="0"/>
              <a:t>(</a:t>
            </a:r>
            <a:r>
              <a:rPr lang="de-DE" sz="1100" b="0" dirty="0" err="1" smtClean="0"/>
              <a:t>one</a:t>
            </a:r>
            <a:r>
              <a:rPr lang="de-DE" sz="1100" b="0" dirty="0" smtClean="0"/>
              <a:t> half </a:t>
            </a:r>
            <a:r>
              <a:rPr lang="de-DE" sz="1100" b="0" dirty="0" err="1" smtClean="0"/>
              <a:t>of</a:t>
            </a:r>
            <a:r>
              <a:rPr lang="de-DE" sz="1100" b="0" dirty="0" smtClean="0"/>
              <a:t> </a:t>
            </a:r>
            <a:r>
              <a:rPr lang="de-DE" sz="1100" b="0" dirty="0" err="1" smtClean="0"/>
              <a:t>the</a:t>
            </a:r>
            <a:r>
              <a:rPr lang="de-DE" sz="1100" b="0" dirty="0" smtClean="0"/>
              <a:t> same </a:t>
            </a:r>
            <a:r>
              <a:rPr lang="de-DE" sz="1100" b="0" dirty="0" err="1" smtClean="0"/>
              <a:t>nacelle</a:t>
            </a:r>
            <a:r>
              <a:rPr lang="de-DE" sz="1100" b="0" dirty="0" smtClean="0"/>
              <a:t>)</a:t>
            </a:r>
            <a:endParaRPr lang="de-DE" sz="1100" b="0" dirty="0"/>
          </a:p>
        </p:txBody>
      </p:sp>
      <p:pic>
        <p:nvPicPr>
          <p:cNvPr id="1026" name="Picture 2" descr="H:\Dokumente\1. Projekt\Präsentation\Bilder-gordon-vs-coons\nacelle\axo_co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" y="2276872"/>
            <a:ext cx="4469334" cy="345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Dokumente\1. Projekt\Präsentation\Bilder-gordon-vs-coons\nacelle\axo_gord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020"/>
            <a:ext cx="4469334" cy="345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83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Coons and Gordon: </a:t>
            </a:r>
            <a:r>
              <a:rPr lang="en-US" dirty="0" smtClean="0"/>
              <a:t>Nacelle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err="1"/>
              <a:t>Coons</a:t>
            </a:r>
            <a:r>
              <a:rPr lang="de-DE" dirty="0"/>
              <a:t> Patches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dirty="0"/>
              <a:t>Gordon Surface</a:t>
            </a:r>
          </a:p>
          <a:p>
            <a:endParaRPr lang="de-DE" dirty="0"/>
          </a:p>
        </p:txBody>
      </p:sp>
      <p:pic>
        <p:nvPicPr>
          <p:cNvPr id="2050" name="Picture 2" descr="H:\Dokumente\1. Projekt\Präsentation\Bilder-gordon-vs-coons\nacelle\side_co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24945"/>
            <a:ext cx="4464286" cy="18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:\Dokumente\1. Projekt\Präsentation\Bilder-gordon-vs-coons\nacelle\side_gord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14" y="2924945"/>
            <a:ext cx="4464286" cy="18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 Digital-X, Open CASCADE was contracted for the implementation of this algorithm (based on Coons </a:t>
            </a:r>
            <a:r>
              <a:rPr lang="en-US" dirty="0"/>
              <a:t>P</a:t>
            </a:r>
            <a:r>
              <a:rPr lang="en-US" dirty="0" smtClean="0"/>
              <a:t>atches)</a:t>
            </a:r>
          </a:p>
          <a:p>
            <a:endParaRPr lang="en-US" dirty="0" smtClean="0"/>
          </a:p>
          <a:p>
            <a:r>
              <a:rPr lang="en-US" dirty="0" smtClean="0"/>
              <a:t>Problems from aero simulations:</a:t>
            </a:r>
          </a:p>
          <a:p>
            <a:pPr lvl="1"/>
            <a:r>
              <a:rPr lang="en-US" sz="1600" b="1" dirty="0" smtClean="0"/>
              <a:t>Pressure oscillations </a:t>
            </a:r>
            <a:r>
              <a:rPr lang="en-US" sz="1600" dirty="0" smtClean="0"/>
              <a:t>on the wing</a:t>
            </a:r>
          </a:p>
          <a:p>
            <a:pPr lvl="1"/>
            <a:r>
              <a:rPr lang="en-US" sz="1600" dirty="0" smtClean="0"/>
              <a:t>Surface modelling probably the issue!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sz="1600" dirty="0" smtClean="0"/>
              <a:t>Generated surfaces have small </a:t>
            </a:r>
            <a:r>
              <a:rPr lang="en-US" sz="1600" b="1" dirty="0" smtClean="0"/>
              <a:t>bumps</a:t>
            </a:r>
            <a:r>
              <a:rPr lang="en-US" sz="1600" dirty="0" smtClean="0"/>
              <a:t>, </a:t>
            </a:r>
            <a:r>
              <a:rPr lang="en-US" sz="1600" b="1" dirty="0" smtClean="0"/>
              <a:t>waves</a:t>
            </a:r>
            <a:r>
              <a:rPr lang="en-US" sz="1600" dirty="0" smtClean="0"/>
              <a:t> and </a:t>
            </a:r>
            <a:r>
              <a:rPr lang="en-US" sz="1600" b="1" dirty="0" smtClean="0"/>
              <a:t>kinks</a:t>
            </a:r>
          </a:p>
          <a:p>
            <a:pPr lvl="1"/>
            <a:r>
              <a:rPr lang="en-US" sz="1600" dirty="0" smtClean="0"/>
              <a:t>The latter is caused by C1 or C2 </a:t>
            </a:r>
            <a:r>
              <a:rPr lang="en-US" sz="1600" b="1" dirty="0" smtClean="0"/>
              <a:t>discontinuities </a:t>
            </a:r>
            <a:r>
              <a:rPr lang="en-US" sz="1600" dirty="0" smtClean="0"/>
              <a:t>on the surface</a:t>
            </a:r>
            <a:endParaRPr lang="en-US" sz="1600" b="1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Conclusion: </a:t>
            </a:r>
          </a:p>
          <a:p>
            <a:pPr lvl="1"/>
            <a:r>
              <a:rPr lang="en-US" sz="1600" dirty="0" smtClean="0"/>
              <a:t>Must implement a better algorithm by our own: </a:t>
            </a:r>
            <a:r>
              <a:rPr lang="en-US" sz="1600" b="1" dirty="0" smtClean="0"/>
              <a:t>Gordon Surfaces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Gordon Surfaces? Problems with Old Method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5685696" y="3066025"/>
            <a:ext cx="4572000" cy="184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llipse 6"/>
          <p:cNvSpPr/>
          <p:nvPr/>
        </p:nvSpPr>
        <p:spPr>
          <a:xfrm rot="5400000">
            <a:off x="7404187" y="4557253"/>
            <a:ext cx="1296144" cy="17759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6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Coons and Gordon: </a:t>
            </a:r>
            <a:r>
              <a:rPr lang="en-US" dirty="0" smtClean="0"/>
              <a:t>Nacelle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err="1"/>
              <a:t>Coons</a:t>
            </a:r>
            <a:r>
              <a:rPr lang="de-DE" dirty="0"/>
              <a:t> Patches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dirty="0"/>
              <a:t>Gordon Surface</a:t>
            </a:r>
          </a:p>
          <a:p>
            <a:endParaRPr lang="de-DE" dirty="0"/>
          </a:p>
        </p:txBody>
      </p:sp>
      <p:pic>
        <p:nvPicPr>
          <p:cNvPr id="3074" name="Picture 2" descr="H:\Dokumente\1. Projekt\Präsentation\Bilder-gordon-vs-coons\nacelle\top_co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" y="3501008"/>
            <a:ext cx="4464286" cy="11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:\Dokumente\1. Projekt\Präsentation\Bilder-gordon-vs-coons\nacelle\top_gord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39" y="3501008"/>
            <a:ext cx="4464286" cy="11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Coons and Gordon: W</a:t>
            </a:r>
            <a:r>
              <a:rPr lang="en-US" dirty="0" smtClean="0"/>
              <a:t>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err="1"/>
              <a:t>Coons</a:t>
            </a:r>
            <a:r>
              <a:rPr lang="de-DE" dirty="0"/>
              <a:t> Patches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dirty="0"/>
              <a:t>Gordon Surface</a:t>
            </a:r>
          </a:p>
          <a:p>
            <a:endParaRPr lang="de-DE" dirty="0"/>
          </a:p>
        </p:txBody>
      </p:sp>
      <p:pic>
        <p:nvPicPr>
          <p:cNvPr id="4098" name="Picture 2" descr="H:\Dokumente\1. Projekt\Präsentation\Bilder-gordon-vs-coons\wing2\axo_co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77157"/>
            <a:ext cx="2460000" cy="38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:\Dokumente\1. Projekt\Präsentation\Bilder-gordon-vs-coons\wing2\axo_gord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022714"/>
            <a:ext cx="2460000" cy="38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Coons and Gordon: </a:t>
            </a:r>
            <a:r>
              <a:rPr lang="en-US" dirty="0" smtClean="0"/>
              <a:t>Wing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err="1"/>
              <a:t>Coons</a:t>
            </a:r>
            <a:r>
              <a:rPr lang="de-DE" dirty="0"/>
              <a:t> Patches</a:t>
            </a:r>
          </a:p>
          <a:p>
            <a:endParaRPr lang="de-DE" dirty="0"/>
          </a:p>
        </p:txBody>
      </p:sp>
      <p:pic>
        <p:nvPicPr>
          <p:cNvPr id="5124" name="Picture 4" descr="H:\Dokumente\1. Projekt\Präsentation\Bilder-gordon-vs-coons\wing2\front_co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" y="2852936"/>
            <a:ext cx="9107143" cy="154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2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Coons and Gordon: </a:t>
            </a:r>
            <a:r>
              <a:rPr lang="en-US" dirty="0" smtClean="0"/>
              <a:t>Wing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smtClean="0"/>
              <a:t>Gordon Surface</a:t>
            </a:r>
            <a:endParaRPr lang="de-DE" dirty="0"/>
          </a:p>
        </p:txBody>
      </p:sp>
      <p:pic>
        <p:nvPicPr>
          <p:cNvPr id="10242" name="Picture 2" descr="H:\Dokumente\1. Projekt\Präsentation\Bilder-gordon-vs-coons\wing2\front_gord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7" y="2852936"/>
            <a:ext cx="9107143" cy="154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Coons and Gordon: </a:t>
            </a:r>
            <a:r>
              <a:rPr lang="en-US" dirty="0" smtClean="0"/>
              <a:t>Wing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err="1"/>
              <a:t>Coons</a:t>
            </a:r>
            <a:r>
              <a:rPr lang="de-DE" dirty="0"/>
              <a:t> Patches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dirty="0"/>
              <a:t>Gordon Surface</a:t>
            </a:r>
          </a:p>
          <a:p>
            <a:endParaRPr lang="de-DE" dirty="0"/>
          </a:p>
        </p:txBody>
      </p:sp>
      <p:pic>
        <p:nvPicPr>
          <p:cNvPr id="6146" name="Picture 2" descr="H:\Dokumente\1. Projekt\Präsentation\Bilder-gordon-vs-coons\wing2\top_co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2856"/>
            <a:ext cx="4438096" cy="37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H:\Dokumente\1. Projekt\Präsentation\Bilder-gordon-vs-coons\wing2\top_gord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388" y="2133140"/>
            <a:ext cx="4438096" cy="37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7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Coons and Gordon: </a:t>
            </a:r>
            <a:r>
              <a:rPr lang="en-US" dirty="0" smtClean="0"/>
              <a:t>General </a:t>
            </a:r>
            <a:r>
              <a:rPr lang="en-US" dirty="0"/>
              <a:t>S</a:t>
            </a:r>
            <a:r>
              <a:rPr lang="en-US" dirty="0" smtClean="0"/>
              <a:t>urface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err="1"/>
              <a:t>Coons</a:t>
            </a:r>
            <a:r>
              <a:rPr lang="de-DE" dirty="0"/>
              <a:t> Patches</a:t>
            </a:r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dirty="0"/>
              <a:t>Gordon Surface</a:t>
            </a:r>
          </a:p>
          <a:p>
            <a:endParaRPr lang="de-DE" dirty="0"/>
          </a:p>
        </p:txBody>
      </p:sp>
      <p:pic>
        <p:nvPicPr>
          <p:cNvPr id="7170" name="Picture 2" descr="H:\Dokumente\1. Projekt\Präsentation\Bilder-gordon-vs-coons\general\axo_co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2780929"/>
            <a:ext cx="5466572" cy="237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H:\Dokumente\1. Projekt\Präsentation\Bilder-gordon-vs-coons\general\axo_gord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49" y="2780928"/>
            <a:ext cx="5466572" cy="237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0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Coons and Gordon: </a:t>
            </a:r>
            <a:r>
              <a:rPr lang="en-US" dirty="0" smtClean="0"/>
              <a:t>General </a:t>
            </a:r>
            <a:r>
              <a:rPr lang="en-US" dirty="0"/>
              <a:t>S</a:t>
            </a:r>
            <a:r>
              <a:rPr lang="en-US" dirty="0" smtClean="0"/>
              <a:t>urface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err="1" smtClean="0"/>
              <a:t>Coons</a:t>
            </a:r>
            <a:r>
              <a:rPr lang="de-DE" dirty="0" smtClean="0"/>
              <a:t> Patches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dirty="0"/>
              <a:t>Gordon Surface</a:t>
            </a:r>
          </a:p>
          <a:p>
            <a:endParaRPr lang="de-DE" dirty="0"/>
          </a:p>
        </p:txBody>
      </p:sp>
      <p:pic>
        <p:nvPicPr>
          <p:cNvPr id="8194" name="Picture 2" descr="H:\Dokumente\1. Projekt\Präsentation\Bilder-gordon-vs-coons\general\side_co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0" y="2927824"/>
            <a:ext cx="4464286" cy="15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H:\Dokumente\1. Projekt\Präsentation\Bilder-gordon-vs-coons\general\side_gord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39" y="2933382"/>
            <a:ext cx="4464286" cy="15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5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539552" y="3068960"/>
            <a:ext cx="8172000" cy="738187"/>
          </a:xfrm>
        </p:spPr>
        <p:txBody>
          <a:bodyPr/>
          <a:lstStyle/>
          <a:p>
            <a:pPr algn="ctr"/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</p:spTree>
    <p:extLst>
      <p:ext uri="{BB962C8B-B14F-4D97-AF65-F5344CB8AC3E}">
        <p14:creationId xmlns:p14="http://schemas.microsoft.com/office/powerpoint/2010/main" val="27270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Gordon Surface method was presented</a:t>
            </a:r>
          </a:p>
          <a:p>
            <a:r>
              <a:rPr lang="en-US" dirty="0" smtClean="0"/>
              <a:t>Curve </a:t>
            </a:r>
            <a:r>
              <a:rPr lang="en-US" dirty="0" err="1" smtClean="0"/>
              <a:t>reparametrization</a:t>
            </a:r>
            <a:r>
              <a:rPr lang="en-US" dirty="0" smtClean="0"/>
              <a:t> is crucial→ compatible curve network</a:t>
            </a:r>
          </a:p>
          <a:p>
            <a:endParaRPr lang="en-US" dirty="0" smtClean="0"/>
          </a:p>
          <a:p>
            <a:r>
              <a:rPr lang="en-US" dirty="0" smtClean="0"/>
              <a:t>Results: </a:t>
            </a:r>
          </a:p>
          <a:p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all the previous problems are eliminated now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but: because of global interpolation oscillations might occur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solution: different </a:t>
            </a:r>
            <a:r>
              <a:rPr lang="en-US" dirty="0" err="1" smtClean="0"/>
              <a:t>reparametrization</a:t>
            </a:r>
            <a:endParaRPr lang="en-US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5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Work at SR-FLS</a:t>
            </a:r>
            <a:endParaRPr lang="en-US" dirty="0"/>
          </a:p>
        </p:txBody>
      </p:sp>
      <p:pic>
        <p:nvPicPr>
          <p:cNvPr id="1026" name="Picture 2" descr="H:\Dokumente\FlexOP-ste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8" y="1052735"/>
            <a:ext cx="10357144" cy="51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03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7" name="Picture 3" descr="C:\Users\pelz_me\Documents\TiGL_Gordon_Surfaces_webs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67" y="332656"/>
            <a:ext cx="4475189" cy="64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Work at SR-FLS</a:t>
            </a:r>
            <a:endParaRPr lang="en-US" dirty="0"/>
          </a:p>
        </p:txBody>
      </p:sp>
      <p:pic>
        <p:nvPicPr>
          <p:cNvPr id="2050" name="Picture 2" descr="H:\Dokumente\FlexOP-bre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052736"/>
            <a:ext cx="10357144" cy="51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76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Work at SR-FLS</a:t>
            </a:r>
            <a:endParaRPr lang="en-US" dirty="0"/>
          </a:p>
        </p:txBody>
      </p:sp>
      <p:pic>
        <p:nvPicPr>
          <p:cNvPr id="3074" name="Picture 2" descr="H:\Dokumente\wing_and_belly_gd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" y="1340768"/>
            <a:ext cx="9107172" cy="402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Work at SR-FLS</a:t>
            </a:r>
            <a:endParaRPr lang="en-US" dirty="0"/>
          </a:p>
        </p:txBody>
      </p:sp>
      <p:pic>
        <p:nvPicPr>
          <p:cNvPr id="4098" name="Picture 2" descr="H:\Dokumente\wing_and_belly_gdf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9" y="1748341"/>
            <a:ext cx="9089834" cy="308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Cambridge, Department </a:t>
            </a:r>
            <a:r>
              <a:rPr lang="de-DE" dirty="0" err="1"/>
              <a:t>of</a:t>
            </a:r>
            <a:r>
              <a:rPr lang="de-DE" dirty="0"/>
              <a:t> Computer Science </a:t>
            </a:r>
            <a:r>
              <a:rPr lang="de-DE" dirty="0" err="1"/>
              <a:t>and</a:t>
            </a:r>
            <a:r>
              <a:rPr lang="de-DE" dirty="0"/>
              <a:t> Technology, </a:t>
            </a:r>
            <a:r>
              <a:rPr lang="en-US" dirty="0"/>
              <a:t>https://www.cl.cam.ac.uk/teaching/2000/AGraphHCI/SMEG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Les </a:t>
            </a:r>
            <a:r>
              <a:rPr lang="en-US" dirty="0" err="1"/>
              <a:t>Piegl</a:t>
            </a:r>
            <a:r>
              <a:rPr lang="en-US" dirty="0"/>
              <a:t> and Wayne </a:t>
            </a:r>
            <a:r>
              <a:rPr lang="en-US" dirty="0" smtClean="0"/>
              <a:t>Tiller: </a:t>
            </a:r>
            <a:r>
              <a:rPr lang="en-US" b="1" dirty="0"/>
              <a:t>The NURBS </a:t>
            </a:r>
            <a:r>
              <a:rPr lang="en-US" b="1" dirty="0" smtClean="0"/>
              <a:t>book</a:t>
            </a:r>
            <a:r>
              <a:rPr lang="en-US" dirty="0" smtClean="0"/>
              <a:t>, </a:t>
            </a:r>
            <a:r>
              <a:rPr lang="en-US" dirty="0"/>
              <a:t>Springer Science &amp; </a:t>
            </a:r>
            <a:r>
              <a:rPr lang="en-US" dirty="0" smtClean="0"/>
              <a:t>Business </a:t>
            </a:r>
            <a:r>
              <a:rPr lang="de-DE" dirty="0" smtClean="0"/>
              <a:t>Media</a:t>
            </a:r>
            <a:r>
              <a:rPr lang="de-DE" dirty="0"/>
              <a:t>, </a:t>
            </a:r>
            <a:r>
              <a:rPr lang="de-DE" dirty="0" smtClean="0"/>
              <a:t>2012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opencascade.com</a:t>
            </a:r>
          </a:p>
          <a:p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 smtClean="0"/>
              <a:t>Mathematical</a:t>
            </a:r>
            <a:r>
              <a:rPr lang="de-DE" dirty="0" smtClean="0"/>
              <a:t> </a:t>
            </a:r>
            <a:r>
              <a:rPr lang="de-DE" dirty="0" err="1" smtClean="0"/>
              <a:t>Theory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Gordon </a:t>
            </a:r>
            <a:r>
              <a:rPr lang="de-DE" dirty="0" err="1" smtClean="0"/>
              <a:t>Surfaces</a:t>
            </a:r>
            <a:r>
              <a:rPr lang="de-DE" dirty="0" smtClean="0"/>
              <a:t>:</a:t>
            </a:r>
          </a:p>
          <a:p>
            <a:r>
              <a:rPr lang="en-US" dirty="0"/>
              <a:t>William J Gordon: </a:t>
            </a:r>
            <a:r>
              <a:rPr lang="en-US" b="1" dirty="0"/>
              <a:t>Spline-blended surface interpolation through curve networks</a:t>
            </a:r>
            <a:r>
              <a:rPr lang="en-US" dirty="0"/>
              <a:t>, Journal of Mathematics and Mechanics, pages 931–952, 1969.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55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172000" cy="738187"/>
          </a:xfrm>
        </p:spPr>
        <p:txBody>
          <a:bodyPr/>
          <a:lstStyle/>
          <a:p>
            <a:pPr algn="ctr"/>
            <a:r>
              <a:rPr lang="de-DE" sz="3600" dirty="0" err="1" smtClean="0"/>
              <a:t>Thank</a:t>
            </a:r>
            <a:r>
              <a:rPr lang="de-DE" sz="3600" dirty="0" smtClean="0"/>
              <a:t> </a:t>
            </a:r>
            <a:r>
              <a:rPr lang="de-DE" sz="3600" dirty="0" err="1" smtClean="0"/>
              <a:t>you</a:t>
            </a:r>
            <a:r>
              <a:rPr lang="de-DE" sz="3600" dirty="0" smtClean="0"/>
              <a:t>! </a:t>
            </a:r>
            <a:r>
              <a:rPr lang="de-DE" sz="3600" dirty="0"/>
              <a:t>☺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</p:spTree>
    <p:extLst>
      <p:ext uri="{BB962C8B-B14F-4D97-AF65-F5344CB8AC3E}">
        <p14:creationId xmlns:p14="http://schemas.microsoft.com/office/powerpoint/2010/main" val="217662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412776"/>
                <a:ext cx="8172000" cy="4574105"/>
              </a:xfrm>
            </p:spPr>
            <p:txBody>
              <a:bodyPr/>
              <a:lstStyle/>
              <a:p>
                <a:r>
                  <a:rPr lang="de-DE" dirty="0" smtClean="0"/>
                  <a:t>Problem: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surface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shall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have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higher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degree</a:t>
                </a:r>
                <a:endParaRPr lang="de-DE" dirty="0" smtClean="0"/>
              </a:p>
              <a:p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vector</a:t>
                </a:r>
                <a:r>
                  <a:rPr lang="de-DE" dirty="0"/>
                  <a:t> </a:t>
                </a:r>
                <a:r>
                  <a:rPr lang="de-DE" dirty="0" err="1" smtClean="0"/>
                  <a:t>before</a:t>
                </a:r>
                <a:r>
                  <a:rPr lang="de-DE" dirty="0" smtClean="0"/>
                  <a:t>:</a:t>
                </a:r>
              </a:p>
              <a:p>
                <a:pPr marL="0" lvl="4" indent="0">
                  <a:spcBef>
                    <a:spcPts val="300"/>
                  </a:spcBef>
                  <a:buNone/>
                </a:pPr>
                <a:endParaRPr lang="de-DE" dirty="0"/>
              </a:p>
              <a:p>
                <a:pPr marL="0" lvl="4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/>
                        </a:rPr>
                        <m:t>𝑈</m:t>
                      </m:r>
                      <m:r>
                        <a:rPr lang="de-DE" i="1">
                          <a:latin typeface="Cambria Math"/>
                        </a:rPr>
                        <m:t>={</m:t>
                      </m:r>
                      <m:limLow>
                        <m:limLowPr>
                          <m:ctrlPr>
                            <a:rPr lang="de-DE" i="1" smtClean="0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groupChr>
                          <m:r>
                            <a:rPr lang="de-DE" i="1">
                              <a:latin typeface="Cambria Math"/>
                            </a:rPr>
                            <m:t>, </m:t>
                          </m:r>
                        </m:e>
                        <m:lim>
                          <m:r>
                            <a:rPr lang="de-DE" i="1">
                              <a:latin typeface="Cambria Math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  <m:r>
                            <a:rPr lang="de-DE" i="1">
                              <a:latin typeface="Cambria Math"/>
                            </a:rPr>
                            <m:t>𝑡𝑖𝑚𝑒𝑠</m:t>
                          </m:r>
                        </m:lim>
                      </m:limLow>
                      <m:limLow>
                        <m:limLowPr>
                          <m:ctrlPr>
                            <a:rPr lang="de-DE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/>
                            </a:rPr>
                            <m:t> </m:t>
                          </m:r>
                          <m:r>
                            <a:rPr lang="de-DE" i="1">
                              <a:latin typeface="Cambria Math"/>
                            </a:rPr>
                            <m:t>𝑡𝑖𝑚𝑒𝑠</m:t>
                          </m:r>
                        </m:lim>
                      </m:limLow>
                      <m:r>
                        <a:rPr lang="de-DE" i="1">
                          <a:latin typeface="Cambria Math"/>
                        </a:rPr>
                        <m:t>, …,</m:t>
                      </m:r>
                      <m:limLow>
                        <m:limLowPr>
                          <m:ctrlPr>
                            <a:rPr lang="de-DE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de-DE" i="1">
                              <a:latin typeface="Cambria Math"/>
                            </a:rPr>
                            <m:t> </m:t>
                          </m:r>
                          <m:r>
                            <a:rPr lang="de-DE" i="1">
                              <a:latin typeface="Cambria Math"/>
                            </a:rPr>
                            <m:t>𝑡𝑖𝑚𝑒𝑠</m:t>
                          </m:r>
                        </m:lim>
                      </m:limLow>
                      <m:r>
                        <a:rPr lang="de-DE" i="1">
                          <a:latin typeface="Cambria Math"/>
                        </a:rPr>
                        <m:t>, </m:t>
                      </m:r>
                      <m:limLow>
                        <m:limLowPr>
                          <m:ctrlPr>
                            <a:rPr lang="de-DE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  <m:r>
                            <a:rPr lang="de-DE" i="1">
                              <a:latin typeface="Cambria Math"/>
                            </a:rPr>
                            <m:t>𝑡𝑖𝑚𝑒𝑠</m:t>
                          </m:r>
                        </m:lim>
                      </m:limLow>
                      <m:r>
                        <a:rPr lang="de-DE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 smtClean="0"/>
              </a:p>
              <a:p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vector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afterwards</a:t>
                </a:r>
                <a:r>
                  <a:rPr lang="de-DE" dirty="0" smtClean="0"/>
                  <a:t>:</a:t>
                </a:r>
              </a:p>
              <a:p>
                <a:endParaRPr lang="de-DE" dirty="0" smtClean="0"/>
              </a:p>
              <a:p>
                <a:pPr marL="0" lvl="4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/>
                            </a:rPr>
                            <m:t>𝑈</m:t>
                          </m:r>
                        </m:e>
                      </m:acc>
                      <m:r>
                        <a:rPr lang="de-DE" i="1">
                          <a:latin typeface="Cambria Math"/>
                        </a:rPr>
                        <m:t>={</m:t>
                      </m:r>
                      <m:limLow>
                        <m:limLowPr>
                          <m:ctrlPr>
                            <a:rPr lang="de-DE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groupChr>
                          <m:r>
                            <a:rPr lang="de-DE" i="1">
                              <a:latin typeface="Cambria Math"/>
                            </a:rPr>
                            <m:t>, </m:t>
                          </m:r>
                        </m:e>
                        <m:lim>
                          <m:r>
                            <a:rPr lang="de-DE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+1 </m:t>
                          </m:r>
                          <m:r>
                            <a:rPr lang="de-DE" i="1">
                              <a:latin typeface="Cambria Math"/>
                            </a:rPr>
                            <m:t>𝑡𝑖𝑚𝑒𝑠</m:t>
                          </m:r>
                        </m:lim>
                      </m:limLow>
                      <m:limLow>
                        <m:limLowPr>
                          <m:ctrlPr>
                            <a:rPr lang="de-DE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/>
                            </a:rPr>
                            <m:t>+1 </m:t>
                          </m:r>
                          <m:r>
                            <a:rPr lang="de-DE" i="1">
                              <a:latin typeface="Cambria Math"/>
                            </a:rPr>
                            <m:t>𝑡𝑖𝑚𝑒𝑠</m:t>
                          </m:r>
                        </m:lim>
                      </m:limLow>
                      <m:r>
                        <a:rPr lang="de-DE" i="1">
                          <a:latin typeface="Cambria Math"/>
                        </a:rPr>
                        <m:t>, …,</m:t>
                      </m:r>
                      <m:limLow>
                        <m:limLowPr>
                          <m:ctrlPr>
                            <a:rPr lang="de-DE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de-DE" i="1">
                              <a:latin typeface="Cambria Math"/>
                            </a:rPr>
                            <m:t>+1 </m:t>
                          </m:r>
                          <m:r>
                            <a:rPr lang="de-DE" i="1">
                              <a:latin typeface="Cambria Math"/>
                            </a:rPr>
                            <m:t>𝑡𝑖𝑚𝑒𝑠</m:t>
                          </m:r>
                        </m:lim>
                      </m:limLow>
                      <m:r>
                        <a:rPr lang="de-DE" i="1">
                          <a:latin typeface="Cambria Math"/>
                        </a:rPr>
                        <m:t>, </m:t>
                      </m:r>
                      <m:limLow>
                        <m:limLowPr>
                          <m:ctrlPr>
                            <a:rPr lang="de-DE" i="1">
                              <a:latin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+1 </m:t>
                          </m:r>
                          <m:r>
                            <a:rPr lang="de-DE" i="1">
                              <a:latin typeface="Cambria Math"/>
                            </a:rPr>
                            <m:t>𝑡𝑖𝑚𝑒𝑠</m:t>
                          </m:r>
                        </m:lim>
                      </m:limLow>
                      <m:r>
                        <a:rPr lang="de-DE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 smtClean="0"/>
              </a:p>
              <a:p>
                <a:r>
                  <a:rPr lang="de-DE" dirty="0" smtClean="0"/>
                  <a:t>The </a:t>
                </a:r>
                <a:r>
                  <a:rPr lang="de-DE" dirty="0" err="1" smtClean="0"/>
                  <a:t>new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control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are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evaluating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basis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functions</a:t>
                </a:r>
                <a:r>
                  <a:rPr lang="de-DE" dirty="0" smtClean="0"/>
                  <a:t> at </a:t>
                </a:r>
                <a:r>
                  <a:rPr lang="de-DE" dirty="0" err="1" smtClean="0"/>
                  <a:t>certain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/>
                          </a:rPr>
                          <m:t>𝑛</m:t>
                        </m:r>
                      </m:e>
                    </m:acc>
                    <m:r>
                      <a:rPr lang="de-DE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parameter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values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solving</a:t>
                </a:r>
                <a:r>
                  <a:rPr lang="de-DE" dirty="0" smtClean="0"/>
                  <a:t>:</a:t>
                </a:r>
              </a:p>
              <a:p>
                <a:pPr marL="1342800" lvl="3" indent="0">
                  <a:buNone/>
                </a:pPr>
                <a:endParaRPr lang="de-DE" dirty="0"/>
              </a:p>
              <a:p>
                <a:pPr marL="13428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acc>
                            <m:accPr>
                              <m:chr m:val="̂"/>
                              <m:ctrlPr>
                                <a:rPr lang="de-DE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acc>
                        </m:sup>
                        <m:e>
                          <m:sSubSup>
                            <m:sSubSupPr>
                              <m:ctrlPr>
                                <a:rPr lang="de-DE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+1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 smtClean="0"/>
              </a:p>
              <a:p>
                <a:endParaRPr lang="de-DE" dirty="0" smtClean="0"/>
              </a:p>
              <a:p>
                <a:pPr marL="1789200" lvl="4" indent="0">
                  <a:buNone/>
                </a:pPr>
                <a:endParaRPr lang="de-DE" dirty="0"/>
              </a:p>
              <a:p>
                <a:pPr marL="1789200" lvl="4" indent="0">
                  <a:buNone/>
                </a:pPr>
                <a:endParaRPr lang="de-DE" dirty="0"/>
              </a:p>
              <a:p>
                <a:pPr lvl="4"/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412776"/>
                <a:ext cx="8172000" cy="4574105"/>
              </a:xfrm>
              <a:blipFill rotWithShape="1">
                <a:blip r:embed="rId2"/>
                <a:stretch>
                  <a:fillRect l="-1642" t="-1733" b="-6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/>
              <a:t>E</a:t>
            </a:r>
            <a:r>
              <a:rPr lang="de-DE" dirty="0" smtClean="0"/>
              <a:t>levation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5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de-DE" dirty="0" smtClean="0"/>
                  <a:t>Problem: </a:t>
                </a:r>
                <a:r>
                  <a:rPr lang="de-DE" dirty="0" err="1" smtClean="0"/>
                  <a:t>insert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/>
                          </a:rPr>
                          <m:t>𝑢</m:t>
                        </m:r>
                      </m:e>
                    </m:acc>
                    <m:r>
                      <a:rPr lang="de-DE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de-DE" dirty="0" smtClean="0"/>
                  <a:t>in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vector</a:t>
                </a:r>
                <a:r>
                  <a:rPr lang="de-DE" dirty="0" smtClean="0"/>
                  <a:t> after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index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𝑙</m:t>
                    </m:r>
                  </m:oMath>
                </a14:m>
                <a:endParaRPr lang="de-DE" dirty="0" smtClean="0"/>
              </a:p>
              <a:p>
                <a:endParaRPr lang="de-DE" dirty="0"/>
              </a:p>
              <a:p>
                <a:r>
                  <a:rPr lang="de-DE" dirty="0" smtClean="0"/>
                  <a:t>New </a:t>
                </a:r>
                <a:r>
                  <a:rPr lang="de-DE" dirty="0" err="1" smtClean="0"/>
                  <a:t>formula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curve</a:t>
                </a:r>
                <a:r>
                  <a:rPr lang="de-DE" dirty="0" smtClean="0"/>
                  <a:t>: </a:t>
                </a:r>
              </a:p>
              <a:p>
                <a:endParaRPr lang="de-DE" dirty="0"/>
              </a:p>
              <a:p>
                <a:pPr marL="0" lvl="3" indent="0">
                  <a:spcBef>
                    <a:spcPts val="300"/>
                  </a:spcBef>
                  <a:buNone/>
                </a:pPr>
                <a:r>
                  <a:rPr lang="de-DE" dirty="0" smtClean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r>
                          <a:rPr lang="de-DE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de-DE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/>
                          </a:rPr>
                          <m:t>𝑖</m:t>
                        </m:r>
                        <m:r>
                          <a:rPr lang="de-DE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de-DE" i="1">
                            <a:latin typeface="Cambria Math"/>
                          </a:rPr>
                          <m:t>𝑛</m:t>
                        </m:r>
                        <m:r>
                          <a:rPr lang="de-DE" i="1">
                            <a:latin typeface="Cambria Math"/>
                          </a:rPr>
                          <m:t>+1</m:t>
                        </m:r>
                      </m:sup>
                      <m:e>
                        <m:sSubSup>
                          <m:sSub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/>
                              </a:rPr>
                              <m:t>𝑘</m:t>
                            </m:r>
                          </m:sup>
                        </m:sSubSup>
                        <m:r>
                          <a:rPr lang="de-DE" i="1">
                            <a:latin typeface="Cambria Math"/>
                          </a:rPr>
                          <m:t>(</m:t>
                        </m:r>
                        <m:r>
                          <a:rPr lang="de-DE" i="1">
                            <a:latin typeface="Cambria Math"/>
                          </a:rPr>
                          <m:t>𝑢</m:t>
                        </m:r>
                        <m:r>
                          <a:rPr lang="de-DE" i="1">
                            <a:latin typeface="Cambria Math"/>
                          </a:rPr>
                          <m:t>)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de-DE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 smtClean="0"/>
              </a:p>
              <a:p>
                <a:r>
                  <a:rPr lang="de-DE" dirty="0" smtClean="0"/>
                  <a:t>The </a:t>
                </a:r>
                <a:r>
                  <a:rPr lang="de-DE" dirty="0" err="1" smtClean="0"/>
                  <a:t>new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control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points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are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computed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:</a:t>
                </a:r>
              </a:p>
              <a:p>
                <a:endParaRPr lang="de-D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𝑖</m:t>
                          </m:r>
                          <m:r>
                            <a:rPr lang="de-DE" i="1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,        </m:t>
                      </m:r>
                      <m:r>
                        <a:rPr lang="de-DE" i="1">
                          <a:latin typeface="Cambria Math"/>
                        </a:rPr>
                        <m:t>𝑤h𝑒𝑟𝑒</m:t>
                      </m:r>
                      <m:r>
                        <a:rPr lang="de-DE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1,        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de-DE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de-DE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de-DE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de-DE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i="1">
                                  <a:latin typeface="Cambria Math"/>
                                </a:rPr>
                                <m:t>,        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+1≤</m:t>
                              </m:r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de-DE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de-DE" i="1">
                                  <a:latin typeface="Cambria Math"/>
                                </a:rPr>
                                <m:t>0,         </m:t>
                              </m:r>
                              <m:r>
                                <a:rPr lang="de-DE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de-DE" b="0" i="1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 smtClean="0"/>
              </a:p>
              <a:p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insertion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B-</a:t>
                </a:r>
                <a:r>
                  <a:rPr lang="de-DE" dirty="0" err="1" smtClean="0"/>
                  <a:t>spline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surfaces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analogue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both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knot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vectors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𝑉</m:t>
                    </m:r>
                  </m:oMath>
                </a14:m>
                <a:endParaRPr lang="de-DE" dirty="0" smtClean="0"/>
              </a:p>
              <a:p>
                <a:pPr marL="1342800" lvl="3" indent="0">
                  <a:buNone/>
                </a:pPr>
                <a:endParaRPr lang="de-DE" dirty="0" smtClean="0"/>
              </a:p>
              <a:p>
                <a:pPr marL="13428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642" t="-1685" b="-8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Knot</a:t>
            </a:r>
            <a:r>
              <a:rPr lang="de-DE" dirty="0" smtClean="0"/>
              <a:t> Insertion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57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72000" cy="738187"/>
          </a:xfrm>
        </p:spPr>
        <p:txBody>
          <a:bodyPr/>
          <a:lstStyle/>
          <a:p>
            <a:pPr algn="ctr"/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</p:spTree>
    <p:extLst>
      <p:ext uri="{BB962C8B-B14F-4D97-AF65-F5344CB8AC3E}">
        <p14:creationId xmlns:p14="http://schemas.microsoft.com/office/powerpoint/2010/main" val="109024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484784"/>
                <a:ext cx="8172000" cy="4338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Definition:</a:t>
                </a:r>
                <a:r>
                  <a:rPr lang="de-DE" b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 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B-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spline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curve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(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and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degree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)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is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defined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as</a:t>
                </a:r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d>
                          <m:d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de-DE" sz="1400" b="0" i="0" smtClean="0">
                        <a:latin typeface="Cambria Math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/>
                        <a:ea typeface="Cambria Math" panose="02040503050406030204" pitchFamily="18" charset="0"/>
                      </a:rPr>
                      <m:t>t</m:t>
                    </m:r>
                    <m:r>
                      <a:rPr lang="de-DE" sz="1400" b="0" i="0" smtClean="0">
                        <a:latin typeface="Cambria Math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with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its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points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and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basis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functions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de-DE" sz="1400" b="0" i="1" dirty="0" smtClean="0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dirty="0" smtClean="0">
                        <a:latin typeface="Cambria Math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1400" b="0" i="1" dirty="0" smtClean="0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	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Specify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a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knot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vector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where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for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	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Then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1 ,    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0 ,    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   </m:t>
                            </m:r>
                          </m:e>
                        </m:eqArr>
                      </m:e>
                    </m:d>
                  </m:oMath>
                </a14:m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484784"/>
                <a:ext cx="8172000" cy="4338000"/>
              </a:xfrm>
              <a:blipFill rotWithShape="1">
                <a:blip r:embed="rId2"/>
                <a:stretch>
                  <a:fillRect l="-1567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109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7544" y="1484784"/>
                <a:ext cx="8172000" cy="4338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Definition:</a:t>
                </a:r>
                <a:r>
                  <a:rPr lang="de-DE" b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 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B-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spline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curve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(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and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degree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)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is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defined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as</a:t>
                </a:r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d>
                          <m:d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de-DE" sz="1400" b="0" i="0" smtClean="0">
                        <a:latin typeface="Cambria Math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/>
                        <a:ea typeface="Cambria Math" panose="02040503050406030204" pitchFamily="18" charset="0"/>
                      </a:rPr>
                      <m:t>t</m:t>
                    </m:r>
                    <m:r>
                      <a:rPr lang="de-DE" sz="1400" b="0" i="0" smtClean="0">
                        <a:latin typeface="Cambria Math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with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its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control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points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and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basis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functions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of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order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de-DE" sz="1400" b="0" i="1" dirty="0" smtClean="0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dirty="0" smtClean="0">
                        <a:latin typeface="Cambria Math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1400" b="0" i="1" dirty="0" smtClean="0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	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Specify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a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knot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vector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where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for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	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Then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1 ,    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0 ,    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   </m:t>
                            </m:r>
                          </m:e>
                        </m:eqArr>
                      </m:e>
                    </m:d>
                  </m:oMath>
                </a14:m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Definition:</a:t>
                </a:r>
                <a:r>
                  <a:rPr lang="de-DE" sz="16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- </a:t>
                </a:r>
                <a:r>
                  <a:rPr lang="de-DE" sz="1400" b="1" i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uniform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knot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vector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: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for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𝑖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+1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−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𝑐𝑜𝑛𝑠𝑡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, non-uniform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otherwise</a:t>
                </a:r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b="1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          -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b="1" i="1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clamped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knot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vector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for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𝑖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∈{0, …, 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−1}</m:t>
                    </m:r>
                  </m:oMath>
                </a14:m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dirty="0" smtClean="0">
                        <a:latin typeface="Cambria Math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sSub>
                      <m:sSubPr>
                        <m:ctrlP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400" dirty="0" smtClean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  (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endpoint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interpolation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) </a:t>
                </a:r>
                <a:r>
                  <a:rPr lang="de-DE" sz="1400" dirty="0" err="1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for</a:t>
                </a:r>
                <a:r>
                  <a:rPr lang="de-DE" sz="1400" dirty="0" smtClean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all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𝑖</m:t>
                    </m:r>
                    <m:r>
                      <a:rPr lang="de-DE" sz="1400" i="1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∈{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 …, 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i="1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}</m:t>
                    </m:r>
                  </m:oMath>
                </a14:m>
                <a:r>
                  <a:rPr lang="de-DE" sz="140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i="1" dirty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i="1" dirty="0">
                        <a:latin typeface="Cambria Math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sSub>
                      <m:sSubPr>
                        <m:ctrlPr>
                          <a:rPr lang="de-DE" sz="1400" i="1" dirty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𝑛</m:t>
                        </m:r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dirty="0" smtClean="0">
                            <a:latin typeface="Cambria Math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1400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7544" y="1484784"/>
                <a:ext cx="8172000" cy="4338000"/>
              </a:xfrm>
              <a:blipFill rotWithShape="1">
                <a:blip r:embed="rId2"/>
                <a:stretch>
                  <a:fillRect l="-1567" t="-1125" r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Some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other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600" b="1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properties</a:t>
                </a:r>
                <a:r>
                  <a:rPr lang="de-DE" sz="16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𝐵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de-DE" sz="140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=0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∉[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𝑡</m:t>
                        </m:r>
                      </m:e>
                      <m:sub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i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(locality)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𝐶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(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𝑡</m:t>
                    </m:r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𝑘</m:t>
                        </m:r>
                        <m:r>
                          <a:rPr lang="de-DE" sz="1400" b="0" i="1" dirty="0" smtClean="0">
                            <a:latin typeface="Cambria Math"/>
                            <a:cs typeface="Consolas" panose="020B0609020204030204" pitchFamily="49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-continuous</a:t>
                </a: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/>
                        <a:cs typeface="Consolas" panose="020B0609020204030204" pitchFamily="49" charset="0"/>
                      </a:rPr>
                      <m:t>2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𝑘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≤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𝑛</m:t>
                    </m:r>
                    <m:r>
                      <a:rPr lang="de-DE" sz="1400" b="0" i="1" smtClean="0">
                        <a:latin typeface="Cambria Math"/>
                        <a:ea typeface="Cambria Math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endPara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-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hull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property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de-DE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1">
                <a:blip r:embed="rId2"/>
                <a:stretch>
                  <a:fillRect l="-1567" t="-1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TiGL</a:t>
            </a:r>
            <a:r>
              <a:rPr lang="de-DE" dirty="0"/>
              <a:t> Workshop &gt; Merlin Pelz  •  </a:t>
            </a:r>
            <a:r>
              <a:rPr lang="de-DE" dirty="0" err="1"/>
              <a:t>Curve</a:t>
            </a:r>
            <a:r>
              <a:rPr lang="de-DE" dirty="0"/>
              <a:t> Network Interpolation </a:t>
            </a:r>
            <a:r>
              <a:rPr lang="de-DE" dirty="0" err="1"/>
              <a:t>with</a:t>
            </a:r>
            <a:r>
              <a:rPr lang="de-DE" dirty="0"/>
              <a:t> Gordon </a:t>
            </a:r>
            <a:r>
              <a:rPr lang="de-DE" dirty="0" err="1"/>
              <a:t>Surfaces</a:t>
            </a:r>
            <a:r>
              <a:rPr lang="de-DE" dirty="0"/>
              <a:t> &gt; 12.09.2018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DLR.de  •  Folie </a:t>
            </a:r>
            <a:fld id="{18C7CB6D-895A-4F21-B0E7-2185F6FE553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B-</a:t>
            </a:r>
            <a:r>
              <a:rPr lang="de-DE" dirty="0" err="1" smtClean="0"/>
              <a:t>splines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3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ctoria-BS-Q1-2017-TiGL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sp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AAE53C7D-4D9A-464B-B166-6AE4B21A465C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Victoria-BS-Q1-2017-TiGL</Template>
  <TotalTime>0</TotalTime>
  <Words>2491</Words>
  <Application>Microsoft Office PowerPoint</Application>
  <PresentationFormat>Bildschirmpräsentation (4:3)</PresentationFormat>
  <Paragraphs>486</Paragraphs>
  <Slides>56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57" baseType="lpstr">
      <vt:lpstr>Victoria-BS-Q1-2017-TiGL</vt:lpstr>
      <vt:lpstr>TiGL Workshop</vt:lpstr>
      <vt:lpstr>Curve Network Interpolation with Gordon Surfaces</vt:lpstr>
      <vt:lpstr>The Curve Network Interpolation Problem</vt:lpstr>
      <vt:lpstr>Why Gordon Surfaces? Problems with Old Method</vt:lpstr>
      <vt:lpstr>PowerPoint-Präsentation</vt:lpstr>
      <vt:lpstr>B-splines</vt:lpstr>
      <vt:lpstr>B-splines</vt:lpstr>
      <vt:lpstr>B-splines</vt:lpstr>
      <vt:lpstr>B-splines</vt:lpstr>
      <vt:lpstr>B-splines</vt:lpstr>
      <vt:lpstr>B-splines</vt:lpstr>
      <vt:lpstr>B-splines</vt:lpstr>
      <vt:lpstr>B-splines</vt:lpstr>
      <vt:lpstr>B-splines</vt:lpstr>
      <vt:lpstr>B-splines</vt:lpstr>
      <vt:lpstr>B-splines</vt:lpstr>
      <vt:lpstr>B-splines</vt:lpstr>
      <vt:lpstr>B-splines</vt:lpstr>
      <vt:lpstr>B-splines</vt:lpstr>
      <vt:lpstr>B-splines</vt:lpstr>
      <vt:lpstr>Mathematical Theory of Gordon Surfaces</vt:lpstr>
      <vt:lpstr>Gordon Surfaces</vt:lpstr>
      <vt:lpstr>Steps for Creating the Gordon Surface in Detail</vt:lpstr>
      <vt:lpstr>Main Steps </vt:lpstr>
      <vt:lpstr>C^1-Continuous B-spline Curve Reparametrization</vt:lpstr>
      <vt:lpstr>C^1-Continuous B-spline Curve Reparametrization</vt:lpstr>
      <vt:lpstr>C^1-Continuous B-spline Curve Reparametrization</vt:lpstr>
      <vt:lpstr>Creating a Common Knot Vector</vt:lpstr>
      <vt:lpstr>Creating the Skinned Surfaces</vt:lpstr>
      <vt:lpstr>Creating the Skinned Surfaces</vt:lpstr>
      <vt:lpstr>Creating the Tensor Product Surface</vt:lpstr>
      <vt:lpstr>Finally: Creating the Gordon Surface</vt:lpstr>
      <vt:lpstr>Results</vt:lpstr>
      <vt:lpstr>Zebra Stripe Plot</vt:lpstr>
      <vt:lpstr>Gordon Surfaces: Results for a Nacelle</vt:lpstr>
      <vt:lpstr>Gordon Surfaces: Results for a Wing</vt:lpstr>
      <vt:lpstr>Gordon Surfaces: Results for a General Surface</vt:lpstr>
      <vt:lpstr>Comparison of Coons and Gordon: Nacelle</vt:lpstr>
      <vt:lpstr>Comparison of Coons and Gordon: Nacelle</vt:lpstr>
      <vt:lpstr>Comparison of Coons and Gordon: Nacelle</vt:lpstr>
      <vt:lpstr>Comparison of Coons and Gordon: Wing</vt:lpstr>
      <vt:lpstr>Comparison of Coons and Gordon: Wing</vt:lpstr>
      <vt:lpstr>Comparison of Coons and Gordon: Wing</vt:lpstr>
      <vt:lpstr>Comparison of Coons and Gordon: Wing</vt:lpstr>
      <vt:lpstr>Comparison of Coons and Gordon: General Surface</vt:lpstr>
      <vt:lpstr>Comparison of Coons and Gordon: General Surface</vt:lpstr>
      <vt:lpstr>Summary</vt:lpstr>
      <vt:lpstr>Summary</vt:lpstr>
      <vt:lpstr>My Current Work at SR-FLS</vt:lpstr>
      <vt:lpstr>My Current Work at SR-FLS</vt:lpstr>
      <vt:lpstr>My Current Work at SR-FLS</vt:lpstr>
      <vt:lpstr>My Current Work at SR-FLS</vt:lpstr>
      <vt:lpstr>References</vt:lpstr>
      <vt:lpstr>Thank you! ☺</vt:lpstr>
      <vt:lpstr>Degree Elevation</vt:lpstr>
      <vt:lpstr>Knot Insertion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TiGL in VicToria</dc:title>
  <dc:creator>Pelz, Merlin</dc:creator>
  <cp:lastModifiedBy>Pelz, Merlin</cp:lastModifiedBy>
  <cp:revision>274</cp:revision>
  <dcterms:created xsi:type="dcterms:W3CDTF">2017-07-14T10:46:36Z</dcterms:created>
  <dcterms:modified xsi:type="dcterms:W3CDTF">2018-09-12T16:32:52Z</dcterms:modified>
</cp:coreProperties>
</file>